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67" r:id="rId3"/>
    <p:sldMasterId id="2147483669" r:id="rId4"/>
  </p:sldMasterIdLst>
  <p:notesMasterIdLst>
    <p:notesMasterId r:id="rId5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308" r:id="rId37"/>
    <p:sldId id="288" r:id="rId38"/>
    <p:sldId id="307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3" r:id="rId52"/>
    <p:sldId id="304" r:id="rId53"/>
    <p:sldId id="305" r:id="rId54"/>
    <p:sldId id="306" r:id="rId55"/>
    <p:sldId id="301" r:id="rId56"/>
    <p:sldId id="302" r:id="rId57"/>
  </p:sldIdLst>
  <p:sldSz cx="14630400" cy="8229600"/>
  <p:notesSz cx="8229600" cy="14630400"/>
  <p:embeddedFontLst>
    <p:embeddedFont>
      <p:font typeface="Barlow" panose="00000500000000000000" pitchFamily="2" charset="0"/>
      <p:regular r:id="rId59"/>
      <p:bold r:id="rId60"/>
      <p:italic r:id="rId61"/>
      <p:boldItalic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orben" panose="020B0604020202020204" charset="0"/>
      <p:regular r:id="rId67"/>
      <p:bold r:id="rId68"/>
    </p:embeddedFont>
    <p:embeddedFont>
      <p:font typeface="Montserrat" panose="00000500000000000000" pitchFamily="2" charset="0"/>
      <p:regular r:id="rId69"/>
      <p:bold r:id="rId70"/>
      <p:italic r:id="rId71"/>
      <p:boldItalic r:id="rId72"/>
    </p:embeddedFont>
    <p:embeddedFont>
      <p:font typeface="Montserrat ExtraBold" panose="00000900000000000000" pitchFamily="2" charset="0"/>
      <p:bold r:id="rId73"/>
      <p:boldItalic r:id="rId74"/>
    </p:embeddedFont>
    <p:embeddedFont>
      <p:font typeface="Mulish" panose="020B0604020202020204" charset="0"/>
      <p:regular r:id="rId75"/>
      <p:bold r:id="rId76"/>
      <p:italic r:id="rId77"/>
      <p:boldItalic r:id="rId78"/>
    </p:embeddedFont>
    <p:embeddedFont>
      <p:font typeface="Nobile" panose="020B0604020202020204" charset="0"/>
      <p:regular r:id="rId79"/>
      <p:bold r:id="rId80"/>
      <p:italic r:id="rId81"/>
      <p:boldItalic r:id="rId82"/>
    </p:embeddedFont>
    <p:embeddedFont>
      <p:font typeface="Trebuchet MS" panose="020B0603020202020204" pitchFamily="3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7" roundtripDataSignature="AMtx7mgAQg3qVx0ICWjBYoB7tLnvcXlT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0EAD22-4018-4ACE-AD8C-0165EECA162F}">
  <a:tblStyle styleId="{840EAD22-4018-4ACE-AD8C-0165EECA16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font" Target="fonts/font26.fntdata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85" Type="http://schemas.openxmlformats.org/officeDocument/2006/relationships/font" Target="fonts/font2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font" Target="fonts/font25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font" Target="fonts/font23.fntdata"/><Relationship Id="rId86" Type="http://schemas.openxmlformats.org/officeDocument/2006/relationships/font" Target="fonts/font2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8.fntdata"/><Relationship Id="rId7" Type="http://schemas.openxmlformats.org/officeDocument/2006/relationships/slide" Target="slides/slide3.xml"/><Relationship Id="rId71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8.fntdata"/><Relationship Id="rId87" Type="http://customschemas.google.com/relationships/presentationmetadata" Target="metadata"/><Relationship Id="rId61" Type="http://schemas.openxmlformats.org/officeDocument/2006/relationships/font" Target="fonts/font3.fntdata"/><Relationship Id="rId82" Type="http://schemas.openxmlformats.org/officeDocument/2006/relationships/font" Target="fonts/font24.fntdata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tachivantara.com/en-us/products/pentaho-platform/data-integration-analytics/pentaho-community-edition.html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Font typeface="Montserrat ExtraBold"/>
              <a:buNone/>
            </a:pPr>
            <a:r>
              <a:rPr lang="en-US" sz="2600" b="0" i="0" u="none" strike="noStrike" cap="none">
                <a:solidFill>
                  <a:srgbClr val="FF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NÃO SOBRESCREVER ESTE SLIDE. FAVOR, REPLICÁ-LO!</a:t>
            </a:r>
            <a:endParaRPr sz="2600" b="0" i="0" u="none" strike="noStrike" cap="none">
              <a:solidFill>
                <a:srgbClr val="FF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Google Shape;232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Calibri"/>
              <a:buAutoNum type="arabicPeriod"/>
            </a:pPr>
            <a:r>
              <a:rPr lang="en-US" sz="12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Seleção de Dados: Selecionar os dados relevantes de fontes disponíveis.</a:t>
            </a:r>
            <a:endParaRPr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Calibri"/>
              <a:buAutoNum type="arabicPeriod"/>
            </a:pPr>
            <a:r>
              <a:rPr lang="en-US" sz="12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Pré-processamento de Dados: Preparar os dados para análise, incluindo limpeza, tratamento de valores ausentes e normalização.</a:t>
            </a:r>
            <a:endParaRPr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Calibri"/>
              <a:buAutoNum type="arabicPeriod"/>
            </a:pPr>
            <a:r>
              <a:rPr lang="en-US" sz="12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Transformação de Dados: Transformar os dados em uma forma adequada para análise, como agregação e redução de dimensionalidade.</a:t>
            </a:r>
            <a:endParaRPr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Calibri"/>
              <a:buAutoNum type="arabicPeriod"/>
            </a:pPr>
            <a:r>
              <a:rPr lang="en-US" sz="12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Mineração de Dados: Aplicar algoritmos de mineração para descobrir padrões e relações nos dados.</a:t>
            </a:r>
            <a:endParaRPr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Calibri"/>
              <a:buAutoNum type="arabicPeriod"/>
            </a:pPr>
            <a:r>
              <a:rPr lang="en-US" sz="12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Avaliação de Padrões: Avaliar a qualidade e relevância dos padrões encontrados.</a:t>
            </a:r>
            <a:endParaRPr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Calibri"/>
              <a:buAutoNum type="arabicPeriod"/>
            </a:pPr>
            <a:r>
              <a:rPr lang="en-US" sz="12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Apresentação de Resultados: Apresentar os resultados de forma compreensível e útil para os usuários finais.</a:t>
            </a:r>
            <a:endParaRPr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Calibri"/>
              <a:buAutoNum type="arabicPeriod"/>
            </a:pPr>
            <a:r>
              <a:rPr lang="en-US" sz="12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Utilização do Conhecimento: Aplicar os insights e conhecimentos obtidos em contextos relevantes.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8" name="Google Shape;258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É crucial selecionar os dados relevantes para o processo de KDD.</a:t>
            </a:r>
            <a:endParaRPr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Fontes de dados podem incluir bancos de dados, sistemas de arquivos, dados da web, entre outros.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Google Shape;278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O pré-processamento de dados envolve a limpeza dos dados, tratamento de valores ausentes e normalização.</a:t>
            </a:r>
            <a:endParaRPr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Também é necessário lidar com ruídos nos dados e aplicar transformações para melhorar a qualidade.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1" name="Google Shape;311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transformação dos dados preparados envolve técnicas como agregação, redução de dimensionalidade e codificação de dados.</a:t>
            </a:r>
            <a:endParaRPr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Essas transformações ajudam a obter uma forma adequada para análise.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Dados contínuos são aqueles que podem assumir qualquer valor dentro de um intervalo contínuo. Por exemplo, a altura de uma pessoa, o tempo decorrido, a temperatura ambiente são exemplos de variáveis contínuas.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Ao converter dados contínuos em dados discretos, estamos agrupando os valores em categorias ou intervalos específicos. Isso pode ser feito com o objetivo de simplificar a análise ou tornar os dados mais compreensíveis.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Google Shape;336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p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4" name="Google Shape;394;p1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Font typeface="Montserrat ExtraBold"/>
              <a:buNone/>
            </a:pPr>
            <a:r>
              <a:rPr lang="en-US" sz="2600" b="0" i="0" u="none" strike="noStrike" cap="none">
                <a:solidFill>
                  <a:srgbClr val="FF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NÃO SOBRESCREVER ESTE SLIDE. FAVOR, REPLICÁ-LO!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Google Shape;411;p2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8" name="Google Shape;428;p2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6" name="Google Shape;436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8" name="Google Shape;448;p2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" name="Google Shape;470;p2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0" name="Google Shape;480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Google Shape;500;p2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Google Shape;520;p2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7" name="Google Shape;537;p2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7" name="Google Shape;547;p2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5" name="Google Shape;555;p3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3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4" name="Google Shape;564;p3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Abrir post</a:t>
            </a:r>
            <a:endParaRPr/>
          </a:p>
        </p:txBody>
      </p:sp>
      <p:sp>
        <p:nvSpPr>
          <p:cNvPr id="565" name="Google Shape;565;p3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2" name="Google Shape;572;p3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Façam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3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2" name="Google Shape;572;p3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Façam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3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0731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1" name="Google Shape;581;p3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Façam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3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1" name="Google Shape;581;p3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Façam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3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2359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0" name="Google Shape;590;p3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https://www.hitachivantara.com/en-us/products/pentaho-platform/data-integration-analytics/pentaho-community-edition.html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3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3" name="Google Shape;603;p3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3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0" name="Google Shape;620;p3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3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9" name="Google Shape;649;p3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3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5" name="Google Shape;665;p3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3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6" name="Google Shape;686;p3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3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0" name="Google Shape;710;p4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4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7" name="Google Shape;727;p4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4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1" name="Google Shape;741;p4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4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8" name="Google Shape;758;p4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4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8" name="Google Shape;778;p4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4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7" name="Google Shape;787;p4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4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  <a:tabLst/>
                <a:defRPr/>
              </a:pPr>
              <a:t>48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60797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https://github.com/aasouzaconsult/business_intelligence/tree/main/Caso%20Estudo%20-%20Marketing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8984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https://github.com/aasouzaconsult/business_intelligence/tree/main/Case%20Estudo%20-%20Loca%C3%A7%C3%A3o%20Veiculos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5984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186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6" name="Google Shape;796;p4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4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FF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NÃO SOBRESCREVER ESTE SLIDE. FAVOR, REPLICÁ-LO!</a:t>
            </a:r>
            <a:endParaRPr sz="2600">
              <a:solidFill>
                <a:srgbClr val="FF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1" name="Google Shape;221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ctrTitle"/>
          </p:nvPr>
        </p:nvSpPr>
        <p:spPr>
          <a:xfrm>
            <a:off x="498733" y="1191320"/>
            <a:ext cx="13632960" cy="328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9pPr>
          </a:lstStyle>
          <a:p>
            <a:endParaRPr/>
          </a:p>
        </p:txBody>
      </p:sp>
      <p:sp>
        <p:nvSpPr>
          <p:cNvPr id="11" name="Google Shape;11;p49"/>
          <p:cNvSpPr txBox="1">
            <a:spLocks noGrp="1"/>
          </p:cNvSpPr>
          <p:nvPr>
            <p:ph type="subTitle" idx="1"/>
          </p:nvPr>
        </p:nvSpPr>
        <p:spPr>
          <a:xfrm>
            <a:off x="498720" y="4534600"/>
            <a:ext cx="13632960" cy="126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9pPr>
          </a:lstStyle>
          <a:p>
            <a:endParaRPr/>
          </a:p>
        </p:txBody>
      </p:sp>
      <p:sp>
        <p:nvSpPr>
          <p:cNvPr id="12" name="Google Shape;12;p49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5"/>
          <p:cNvSpPr txBox="1">
            <a:spLocks noGrp="1"/>
          </p:cNvSpPr>
          <p:nvPr>
            <p:ph type="title"/>
          </p:nvPr>
        </p:nvSpPr>
        <p:spPr>
          <a:xfrm>
            <a:off x="498720" y="1769800"/>
            <a:ext cx="13632960" cy="3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9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9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9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9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9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9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9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9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9200"/>
            </a:lvl9pPr>
          </a:lstStyle>
          <a:p>
            <a:endParaRPr/>
          </a:p>
        </p:txBody>
      </p:sp>
      <p:sp>
        <p:nvSpPr>
          <p:cNvPr id="46" name="Google Shape;46;p65"/>
          <p:cNvSpPr txBox="1">
            <a:spLocks noGrp="1"/>
          </p:cNvSpPr>
          <p:nvPr>
            <p:ph type="body" idx="1"/>
          </p:nvPr>
        </p:nvSpPr>
        <p:spPr>
          <a:xfrm>
            <a:off x="498720" y="5043560"/>
            <a:ext cx="13632960" cy="208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65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6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1"/>
          <p:cNvSpPr txBox="1">
            <a:spLocks noGrp="1"/>
          </p:cNvSpPr>
          <p:nvPr>
            <p:ph type="ctrTitle"/>
          </p:nvPr>
        </p:nvSpPr>
        <p:spPr>
          <a:xfrm>
            <a:off x="498733" y="1191320"/>
            <a:ext cx="13632960" cy="328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subTitle" idx="1"/>
          </p:nvPr>
        </p:nvSpPr>
        <p:spPr>
          <a:xfrm>
            <a:off x="498720" y="4534600"/>
            <a:ext cx="13632960" cy="126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2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60" cy="9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2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6399840" cy="546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24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92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92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92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92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92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92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92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920"/>
            </a:lvl9pPr>
          </a:lstStyle>
          <a:p>
            <a:endParaRPr/>
          </a:p>
        </p:txBody>
      </p:sp>
      <p:sp>
        <p:nvSpPr>
          <p:cNvPr id="61" name="Google Shape;61;p52"/>
          <p:cNvSpPr txBox="1">
            <a:spLocks noGrp="1"/>
          </p:cNvSpPr>
          <p:nvPr>
            <p:ph type="body" idx="2"/>
          </p:nvPr>
        </p:nvSpPr>
        <p:spPr>
          <a:xfrm>
            <a:off x="7731840" y="1843960"/>
            <a:ext cx="6399840" cy="546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24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92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92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92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92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92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92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92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920"/>
            </a:lvl9pPr>
          </a:lstStyle>
          <a:p>
            <a:endParaRPr/>
          </a:p>
        </p:txBody>
      </p:sp>
      <p:sp>
        <p:nvSpPr>
          <p:cNvPr id="62" name="Google Shape;62;p52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omente título">
  <p:cSld name="5_Somente título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7"/>
          <p:cNvSpPr txBox="1"/>
          <p:nvPr/>
        </p:nvSpPr>
        <p:spPr>
          <a:xfrm>
            <a:off x="7007863" y="7785736"/>
            <a:ext cx="7622539" cy="40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73100" rIns="146275" bIns="731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679" b="1" i="0" u="none" strike="noStrike" cap="none">
                <a:solidFill>
                  <a:srgbClr val="F8F8F8"/>
                </a:solidFill>
                <a:latin typeface="Trebuchet MS"/>
                <a:ea typeface="Trebuchet MS"/>
                <a:cs typeface="Trebuchet MS"/>
                <a:sym typeface="Trebuchet MS"/>
              </a:rPr>
              <a:t> MODELO RELACIONAL</a:t>
            </a:r>
            <a:endParaRPr sz="1679" b="0" i="0" u="none" strike="noStrike" cap="none">
              <a:solidFill>
                <a:srgbClr val="F8F8F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" name="Google Shape;65;p67"/>
          <p:cNvSpPr txBox="1"/>
          <p:nvPr/>
        </p:nvSpPr>
        <p:spPr>
          <a:xfrm>
            <a:off x="1" y="249556"/>
            <a:ext cx="7622540" cy="40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73100" rIns="146275" bIns="731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679" b="1" i="0" u="none" strike="noStrike" cap="none">
                <a:solidFill>
                  <a:srgbClr val="F8F8F8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IMPLEMENTAÇÃO DE BANCO DE DADOS</a:t>
            </a:r>
            <a:endParaRPr sz="1679" b="0" i="0" u="none" strike="noStrike" cap="none">
              <a:solidFill>
                <a:srgbClr val="F8F8F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8"/>
          <p:cNvSpPr txBox="1">
            <a:spLocks noGrp="1"/>
          </p:cNvSpPr>
          <p:nvPr>
            <p:ph type="title"/>
          </p:nvPr>
        </p:nvSpPr>
        <p:spPr>
          <a:xfrm>
            <a:off x="784400" y="720240"/>
            <a:ext cx="10188480" cy="654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8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8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8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8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8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8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8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8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80"/>
            </a:lvl9pPr>
          </a:lstStyle>
          <a:p>
            <a:endParaRPr/>
          </a:p>
        </p:txBody>
      </p:sp>
      <p:sp>
        <p:nvSpPr>
          <p:cNvPr id="68" name="Google Shape;68;p68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9"/>
          <p:cNvSpPr/>
          <p:nvPr/>
        </p:nvSpPr>
        <p:spPr>
          <a:xfrm>
            <a:off x="7315200" y="-200"/>
            <a:ext cx="73152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69"/>
          <p:cNvSpPr txBox="1">
            <a:spLocks noGrp="1"/>
          </p:cNvSpPr>
          <p:nvPr>
            <p:ph type="title"/>
          </p:nvPr>
        </p:nvSpPr>
        <p:spPr>
          <a:xfrm>
            <a:off x="424800" y="1973080"/>
            <a:ext cx="6472320" cy="23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71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719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71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719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719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719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719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719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719"/>
            </a:lvl9pPr>
          </a:lstStyle>
          <a:p>
            <a:endParaRPr/>
          </a:p>
        </p:txBody>
      </p:sp>
      <p:sp>
        <p:nvSpPr>
          <p:cNvPr id="72" name="Google Shape;72;p69"/>
          <p:cNvSpPr txBox="1">
            <a:spLocks noGrp="1"/>
          </p:cNvSpPr>
          <p:nvPr>
            <p:ph type="subTitle" idx="1"/>
          </p:nvPr>
        </p:nvSpPr>
        <p:spPr>
          <a:xfrm>
            <a:off x="424800" y="4484920"/>
            <a:ext cx="6472320" cy="197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5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59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5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59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59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59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59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59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59"/>
            </a:lvl9pPr>
          </a:lstStyle>
          <a:p>
            <a:endParaRPr/>
          </a:p>
        </p:txBody>
      </p:sp>
      <p:sp>
        <p:nvSpPr>
          <p:cNvPr id="73" name="Google Shape;73;p69"/>
          <p:cNvSpPr txBox="1">
            <a:spLocks noGrp="1"/>
          </p:cNvSpPr>
          <p:nvPr>
            <p:ph type="body" idx="2"/>
          </p:nvPr>
        </p:nvSpPr>
        <p:spPr>
          <a:xfrm>
            <a:off x="7903200" y="1158520"/>
            <a:ext cx="6139200" cy="591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69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0"/>
          <p:cNvSpPr txBox="1">
            <a:spLocks noGrp="1"/>
          </p:cNvSpPr>
          <p:nvPr>
            <p:ph type="title"/>
          </p:nvPr>
        </p:nvSpPr>
        <p:spPr>
          <a:xfrm>
            <a:off x="498720" y="1769800"/>
            <a:ext cx="13632960" cy="3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9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9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9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9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9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9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9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9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9200"/>
            </a:lvl9pPr>
          </a:lstStyle>
          <a:p>
            <a:endParaRPr/>
          </a:p>
        </p:txBody>
      </p:sp>
      <p:sp>
        <p:nvSpPr>
          <p:cNvPr id="77" name="Google Shape;77;p70"/>
          <p:cNvSpPr txBox="1">
            <a:spLocks noGrp="1"/>
          </p:cNvSpPr>
          <p:nvPr>
            <p:ph type="body" idx="1"/>
          </p:nvPr>
        </p:nvSpPr>
        <p:spPr>
          <a:xfrm>
            <a:off x="498720" y="5043560"/>
            <a:ext cx="13632960" cy="208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70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6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6"/>
          <p:cNvSpPr txBox="1"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56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6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6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7"/>
          <p:cNvSpPr txBox="1">
            <a:spLocks noGrp="1"/>
          </p:cNvSpPr>
          <p:nvPr>
            <p:ph type="title"/>
          </p:nvPr>
        </p:nvSpPr>
        <p:spPr>
          <a:xfrm>
            <a:off x="498720" y="3441360"/>
            <a:ext cx="13632960" cy="134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9pPr>
          </a:lstStyle>
          <a:p>
            <a:endParaRPr/>
          </a:p>
        </p:txBody>
      </p:sp>
      <p:sp>
        <p:nvSpPr>
          <p:cNvPr id="15" name="Google Shape;15;p57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1"/>
          <p:cNvSpPr txBox="1"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1"/>
          <p:cNvSpPr txBox="1"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/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16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9pPr>
          </a:lstStyle>
          <a:p>
            <a:endParaRPr/>
          </a:p>
        </p:txBody>
      </p:sp>
      <p:sp>
        <p:nvSpPr>
          <p:cNvPr id="96" name="Google Shape;96;p71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1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1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2"/>
          <p:cNvSpPr txBox="1"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72"/>
          <p:cNvSpPr txBox="1"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880"/>
              <a:buNone/>
              <a:defRPr sz="288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 sz="216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72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72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2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3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73"/>
          <p:cNvSpPr txBox="1">
            <a:spLocks noGrp="1"/>
          </p:cNvSpPr>
          <p:nvPr>
            <p:ph type="body" idx="1"/>
          </p:nvPr>
        </p:nvSpPr>
        <p:spPr>
          <a:xfrm>
            <a:off x="1005840" y="2190750"/>
            <a:ext cx="6217920" cy="522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73"/>
          <p:cNvSpPr txBox="1">
            <a:spLocks noGrp="1"/>
          </p:cNvSpPr>
          <p:nvPr>
            <p:ph type="body" idx="2"/>
          </p:nvPr>
        </p:nvSpPr>
        <p:spPr>
          <a:xfrm>
            <a:off x="7406640" y="2190750"/>
            <a:ext cx="6217920" cy="522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73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3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3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4"/>
          <p:cNvSpPr txBox="1"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4"/>
          <p:cNvSpPr txBox="1"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 b="1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16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9pPr>
          </a:lstStyle>
          <a:p>
            <a:endParaRPr/>
          </a:p>
        </p:txBody>
      </p:sp>
      <p:sp>
        <p:nvSpPr>
          <p:cNvPr id="115" name="Google Shape;115;p74"/>
          <p:cNvSpPr txBox="1">
            <a:spLocks noGrp="1"/>
          </p:cNvSpPr>
          <p:nvPr>
            <p:ph type="body" idx="2"/>
          </p:nvPr>
        </p:nvSpPr>
        <p:spPr>
          <a:xfrm>
            <a:off x="1007746" y="3006090"/>
            <a:ext cx="6189344" cy="442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74"/>
          <p:cNvSpPr txBox="1">
            <a:spLocks noGrp="1"/>
          </p:cNvSpPr>
          <p:nvPr>
            <p:ph type="body" idx="3"/>
          </p:nvPr>
        </p:nvSpPr>
        <p:spPr>
          <a:xfrm>
            <a:off x="7406640" y="2017396"/>
            <a:ext cx="6219826" cy="98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 b="1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16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9pPr>
          </a:lstStyle>
          <a:p>
            <a:endParaRPr/>
          </a:p>
        </p:txBody>
      </p:sp>
      <p:sp>
        <p:nvSpPr>
          <p:cNvPr id="117" name="Google Shape;117;p74"/>
          <p:cNvSpPr txBox="1">
            <a:spLocks noGrp="1"/>
          </p:cNvSpPr>
          <p:nvPr>
            <p:ph type="body" idx="4"/>
          </p:nvPr>
        </p:nvSpPr>
        <p:spPr>
          <a:xfrm>
            <a:off x="7406640" y="3006090"/>
            <a:ext cx="6219826" cy="442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74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74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4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5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5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5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75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6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76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76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Calibri"/>
              <a:buNone/>
              <a:defRPr sz="38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6219826" y="1184911"/>
            <a:ext cx="7406640" cy="584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7244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840"/>
              <a:buChar char="•"/>
              <a:defRPr sz="3840"/>
            </a:lvl1pPr>
            <a:lvl2pPr marL="914400" lvl="1" indent="-4419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359"/>
            </a:lvl2pPr>
            <a:lvl3pPr marL="1371600" lvl="2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3pPr>
            <a:lvl4pPr marL="1828800" lvl="3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1007746" y="2468880"/>
            <a:ext cx="4718684" cy="45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679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77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8"/>
          <p:cNvSpPr txBox="1"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Calibri"/>
              <a:buNone/>
              <a:defRPr sz="38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78"/>
          <p:cNvSpPr>
            <a:spLocks noGrp="1"/>
          </p:cNvSpPr>
          <p:nvPr>
            <p:ph type="pic" idx="2"/>
          </p:nvPr>
        </p:nvSpPr>
        <p:spPr>
          <a:xfrm>
            <a:off x="6219826" y="1184911"/>
            <a:ext cx="7406640" cy="584835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78"/>
          <p:cNvSpPr txBox="1">
            <a:spLocks noGrp="1"/>
          </p:cNvSpPr>
          <p:nvPr>
            <p:ph type="body" idx="1"/>
          </p:nvPr>
        </p:nvSpPr>
        <p:spPr>
          <a:xfrm>
            <a:off x="1007746" y="2468880"/>
            <a:ext cx="4718684" cy="45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679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1" name="Google Shape;141;p78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78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78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9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9"/>
          <p:cNvSpPr txBox="1">
            <a:spLocks noGrp="1"/>
          </p:cNvSpPr>
          <p:nvPr>
            <p:ph type="body" idx="1"/>
          </p:nvPr>
        </p:nvSpPr>
        <p:spPr>
          <a:xfrm rot="5400000">
            <a:off x="4704397" y="-1507807"/>
            <a:ext cx="5221606" cy="1261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79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79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0"/>
          <p:cNvSpPr txBox="1">
            <a:spLocks noGrp="1"/>
          </p:cNvSpPr>
          <p:nvPr>
            <p:ph type="title"/>
          </p:nvPr>
        </p:nvSpPr>
        <p:spPr>
          <a:xfrm rot="5400000">
            <a:off x="8560117" y="2347913"/>
            <a:ext cx="6974206" cy="31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80"/>
          <p:cNvSpPr txBox="1">
            <a:spLocks noGrp="1"/>
          </p:cNvSpPr>
          <p:nvPr>
            <p:ph type="body" idx="1"/>
          </p:nvPr>
        </p:nvSpPr>
        <p:spPr>
          <a:xfrm rot="5400000">
            <a:off x="2159317" y="-715327"/>
            <a:ext cx="6974206" cy="928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80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80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80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8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60" cy="9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8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60" cy="546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58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9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60" cy="9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9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6399840" cy="546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24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92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92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92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92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92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92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92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920"/>
            </a:lvl9pPr>
          </a:lstStyle>
          <a:p>
            <a:endParaRPr/>
          </a:p>
        </p:txBody>
      </p:sp>
      <p:sp>
        <p:nvSpPr>
          <p:cNvPr id="23" name="Google Shape;23;p59"/>
          <p:cNvSpPr txBox="1">
            <a:spLocks noGrp="1"/>
          </p:cNvSpPr>
          <p:nvPr>
            <p:ph type="body" idx="2"/>
          </p:nvPr>
        </p:nvSpPr>
        <p:spPr>
          <a:xfrm>
            <a:off x="7731840" y="1843960"/>
            <a:ext cx="6399840" cy="546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24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92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92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92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92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92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92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92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920"/>
            </a:lvl9pPr>
          </a:lstStyle>
          <a:p>
            <a:endParaRPr/>
          </a:p>
        </p:txBody>
      </p:sp>
      <p:sp>
        <p:nvSpPr>
          <p:cNvPr id="24" name="Google Shape;24;p59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0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60" cy="9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0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1"/>
          <p:cNvSpPr txBox="1">
            <a:spLocks noGrp="1"/>
          </p:cNvSpPr>
          <p:nvPr>
            <p:ph type="title"/>
          </p:nvPr>
        </p:nvSpPr>
        <p:spPr>
          <a:xfrm>
            <a:off x="498720" y="888960"/>
            <a:ext cx="4492800" cy="120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4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4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4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4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4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4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4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40"/>
            </a:lvl9pPr>
          </a:lstStyle>
          <a:p>
            <a:endParaRPr/>
          </a:p>
        </p:txBody>
      </p:sp>
      <p:sp>
        <p:nvSpPr>
          <p:cNvPr id="30" name="Google Shape;30;p61"/>
          <p:cNvSpPr txBox="1">
            <a:spLocks noGrp="1"/>
          </p:cNvSpPr>
          <p:nvPr>
            <p:ph type="body" idx="1"/>
          </p:nvPr>
        </p:nvSpPr>
        <p:spPr>
          <a:xfrm>
            <a:off x="498720" y="2223360"/>
            <a:ext cx="4492800" cy="5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92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92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92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92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92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92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92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92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920"/>
            </a:lvl9pPr>
          </a:lstStyle>
          <a:p>
            <a:endParaRPr/>
          </a:p>
        </p:txBody>
      </p:sp>
      <p:sp>
        <p:nvSpPr>
          <p:cNvPr id="31" name="Google Shape;31;p61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2"/>
          <p:cNvSpPr txBox="1">
            <a:spLocks noGrp="1"/>
          </p:cNvSpPr>
          <p:nvPr>
            <p:ph type="title"/>
          </p:nvPr>
        </p:nvSpPr>
        <p:spPr>
          <a:xfrm>
            <a:off x="784400" y="720240"/>
            <a:ext cx="10188480" cy="654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8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8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8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8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8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8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8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8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80"/>
            </a:lvl9pPr>
          </a:lstStyle>
          <a:p>
            <a:endParaRPr/>
          </a:p>
        </p:txBody>
      </p:sp>
      <p:sp>
        <p:nvSpPr>
          <p:cNvPr id="34" name="Google Shape;34;p62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3"/>
          <p:cNvSpPr/>
          <p:nvPr/>
        </p:nvSpPr>
        <p:spPr>
          <a:xfrm>
            <a:off x="7315200" y="-200"/>
            <a:ext cx="73152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3"/>
          <p:cNvSpPr txBox="1">
            <a:spLocks noGrp="1"/>
          </p:cNvSpPr>
          <p:nvPr>
            <p:ph type="title"/>
          </p:nvPr>
        </p:nvSpPr>
        <p:spPr>
          <a:xfrm>
            <a:off x="424800" y="1973080"/>
            <a:ext cx="6472320" cy="23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71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719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71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719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719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719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719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719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719"/>
            </a:lvl9pPr>
          </a:lstStyle>
          <a:p>
            <a:endParaRPr/>
          </a:p>
        </p:txBody>
      </p:sp>
      <p:sp>
        <p:nvSpPr>
          <p:cNvPr id="38" name="Google Shape;38;p63"/>
          <p:cNvSpPr txBox="1">
            <a:spLocks noGrp="1"/>
          </p:cNvSpPr>
          <p:nvPr>
            <p:ph type="subTitle" idx="1"/>
          </p:nvPr>
        </p:nvSpPr>
        <p:spPr>
          <a:xfrm>
            <a:off x="424800" y="4484920"/>
            <a:ext cx="6472320" cy="197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5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59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5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59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59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59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59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59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59"/>
            </a:lvl9pPr>
          </a:lstStyle>
          <a:p>
            <a:endParaRPr/>
          </a:p>
        </p:txBody>
      </p:sp>
      <p:sp>
        <p:nvSpPr>
          <p:cNvPr id="39" name="Google Shape;39;p63"/>
          <p:cNvSpPr txBox="1">
            <a:spLocks noGrp="1"/>
          </p:cNvSpPr>
          <p:nvPr>
            <p:ph type="body" idx="2"/>
          </p:nvPr>
        </p:nvSpPr>
        <p:spPr>
          <a:xfrm>
            <a:off x="7903200" y="1158520"/>
            <a:ext cx="6139200" cy="591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63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4"/>
          <p:cNvSpPr txBox="1">
            <a:spLocks noGrp="1"/>
          </p:cNvSpPr>
          <p:nvPr>
            <p:ph type="body" idx="1"/>
          </p:nvPr>
        </p:nvSpPr>
        <p:spPr>
          <a:xfrm>
            <a:off x="498720" y="6768920"/>
            <a:ext cx="9598080" cy="96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64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60" cy="9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8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60" cy="546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8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0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60" cy="9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50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60" cy="546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50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5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80"/>
              <a:buFont typeface="Calibri"/>
              <a:buNone/>
              <a:defRPr sz="52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55"/>
          <p:cNvSpPr txBox="1"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4196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sz="33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114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575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575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55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55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55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data.z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png"/><Relationship Id="rId4" Type="http://schemas.openxmlformats.org/officeDocument/2006/relationships/hyperlink" Target="https://medium.com/blog-do-zouza/metodologia-crisp-dm-uma-abordagem-abrangente-para-projetos-de-dados-d7e7135b907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4.jpg"/><Relationship Id="rId4" Type="http://schemas.openxmlformats.org/officeDocument/2006/relationships/hyperlink" Target="https://www.amazon.com.br/startup-enxuta-Eric-Ries/dp/8543108624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data.z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medium.com/blog-do-zouza/etl-extra%C3%A7%C3%A3o-transforma%C3%A7%C3%A3o-e-carga-simplificando-o-processo-de-an%C3%A1lise-de-dados-elt-631e3a56c8bb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blog-do-zouza/etl-extra%C3%A7%C3%A3o-transforma%C3%A7%C3%A3o-e-carga-simplificando-o-processo-de-an%C3%A1lise-de-dados-elt-631e3a56c8bb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0.png"/><Relationship Id="rId4" Type="http://schemas.openxmlformats.org/officeDocument/2006/relationships/hyperlink" Target="https://lucid.app/lucidchart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lucid.app/lucidchart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0.png"/><Relationship Id="rId4" Type="http://schemas.openxmlformats.org/officeDocument/2006/relationships/hyperlink" Target="https://lucid.app/lucidcha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hyperlink" Target="https://lucid.app/lucidchart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hyperlink" Target="https://www.hitachivantara.com/en-us/products/pentaho-platform/data-integration-analytics/pentaho-community-edition.html" TargetMode="Externa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5" Type="http://schemas.openxmlformats.org/officeDocument/2006/relationships/image" Target="../media/image6.png"/><Relationship Id="rId4" Type="http://schemas.openxmlformats.org/officeDocument/2006/relationships/hyperlink" Target="https://github.com/aasouzaconsult/business_intelligence/blob/main/Case%20Estudo%20-%20Estoque/readme.md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data.z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hyperlink" Target="https://github.com/aasouzaconsult/business_intelligence/blob/main/Case%20Estudo%20-%20Estoque/readme.md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hyperlink" Target="https://www.amazon.com.br/Python-Para-An%C3%A1lise-Dados-Tratamento/dp/8575228412/ref=sr_1_3?keywords=python+para+an%C3%A1lise+de+dados&amp;qid=1688474880&amp;s=books&amp;sprefix=pytho+para+an%C3%A1lise+de+dados%2Cstripbooks%2C135&amp;sr=1-3&amp;ufe=app_do%3Aamzn1.fos.6d798eae-cadf-45de-946a-f477d47705b9" TargetMode="External"/><Relationship Id="rId18" Type="http://schemas.openxmlformats.org/officeDocument/2006/relationships/image" Target="../media/image14.png"/><Relationship Id="rId26" Type="http://schemas.openxmlformats.org/officeDocument/2006/relationships/image" Target="../media/image18.jpg"/><Relationship Id="rId3" Type="http://schemas.openxmlformats.org/officeDocument/2006/relationships/hyperlink" Target="https://www.amazon.com.br/startup-enxuta-Eric-Ries-ebook/dp/B07Z46K4KQ/ref=sr_1_1?crid=3V56X54EIQBTZ&amp;keywords=a+startup+enxuta&amp;qid=1688475133&amp;s=books&amp;sprefix=a+sta%2Cstripbooks%2C169&amp;sr=1-1" TargetMode="External"/><Relationship Id="rId21" Type="http://schemas.openxmlformats.org/officeDocument/2006/relationships/hyperlink" Target="https://www.amazon.com.br/Estat%C3%ADstica-Pr%C3%A1tica-Para-Cientistas-Dados/dp/855080603X?ref_=Oct_d_omwf_d_7842641011_6&amp;pd_rd_w=27BJL&amp;content-id=amzn1.sym.dc8a0645-5e31-4395-a583-f8311a9afa07&amp;pf_rd_p=dc8a0645-5e31-4395-a583-f8311a9afa07&amp;pf_rd_r=XK54TV14FP1ABVQYBP6A&amp;pd_rd_wg=W9wtv&amp;pd_rd_r=a0bc5370-d602-4c76-a9f1-a889f20132c1&amp;pd_rd_i=855080603X" TargetMode="External"/><Relationship Id="rId7" Type="http://schemas.openxmlformats.org/officeDocument/2006/relationships/hyperlink" Target="https://www.amazon.com.br/NOVO-C%C3%93DIGO-CULTURA-MORTE-EXPONENCIAL/dp/8545203292/ref=sr_1_1?__mk_pt_BR=%C3%85M%C3%85%C5%BD%C3%95%C3%91&amp;crid=FKGI7E95YQ96&amp;keywords=o+novo+c%C3%B3digo+da+cultura&amp;qid=1688475084&amp;s=books&amp;sprefix=o+novo+c%C3%B3digo+da+cultura%2Cstripbooks%2C137&amp;sr=1-1" TargetMode="External"/><Relationship Id="rId12" Type="http://schemas.openxmlformats.org/officeDocument/2006/relationships/image" Target="../media/image11.jpg"/><Relationship Id="rId17" Type="http://schemas.openxmlformats.org/officeDocument/2006/relationships/hyperlink" Target="https://www.amazon.com.br/Storytelling-com-Dados-Visualiza%C3%A7%C3%A3o-Profissionais/dp/8550804681?ref_=Oct_d_obs_d_7842641011_5&amp;pd_rd_w=ZSh6t&amp;content-id=amzn1.sym.21fe3f75-8033-45e9-8f13-11fbfa17d135&amp;pf_rd_p=21fe3f75-8033-45e9-8f13-11fbfa17d135&amp;pf_rd_r=XK54TV14FP1ABVQYBP6A&amp;pd_rd_wg=W9wtv&amp;pd_rd_r=a0bc5370-d602-4c76-a9f1-a889f20132c1&amp;pd_rd_i=8550804681" TargetMode="External"/><Relationship Id="rId25" Type="http://schemas.openxmlformats.org/officeDocument/2006/relationships/hyperlink" Target="https://www.amazon.com.br/Business-Intelligence-An%C3%A1lise-Gest%C3%A3o-Neg%C3%B3cio/dp/8582605196/ref=sr_1_1?keywords=business+intelligence+e+an%C3%A1lise+de+dados+para+gest%C3%A3o+de+neg%C3%B3cio&amp;qid=1688474969&amp;s=books&amp;sprefix=business+intelligence+e%2Cstripbooks%2C143&amp;sr=1-1&amp;ufe=app_do%3Aamzn1.fos.6d798eae-cadf-45de-946a-f477d47705b9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.jpg"/><Relationship Id="rId20" Type="http://schemas.openxmlformats.org/officeDocument/2006/relationships/image" Target="../media/image15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jpg"/><Relationship Id="rId11" Type="http://schemas.openxmlformats.org/officeDocument/2006/relationships/hyperlink" Target="https://www.amazon.com.br/SQL-Para-An%C3%A1lise-Dados-Transformar/dp/6586057752/ref=sr_1_1?__mk_pt_BR=%C3%85M%C3%85%C5%BD%C3%95%C3%91&amp;keywords=sql+para+an%C3%A1lise+de+dados&amp;qid=1688474801&amp;s=books&amp;sr=1-1&amp;ufe=app_do%3Aamzn1.fos.6d798eae-cadf-45de-946a-f477d47705b9" TargetMode="External"/><Relationship Id="rId24" Type="http://schemas.openxmlformats.org/officeDocument/2006/relationships/image" Target="../media/image17.jpg"/><Relationship Id="rId5" Type="http://schemas.openxmlformats.org/officeDocument/2006/relationships/hyperlink" Target="https://www.amazon.com.br/Como-fazer-amigos-influenciar-pessoas/dp/8543108683/ref=sr_1_1?crid=1S5AM3Y7P09CA&amp;keywords=como+fazer+amigos+e+influenciar+pessoas&amp;qid=1688475057&amp;s=books&amp;sprefix=como+%2Cstripbooks%2C144&amp;sr=1-1" TargetMode="External"/><Relationship Id="rId15" Type="http://schemas.openxmlformats.org/officeDocument/2006/relationships/hyperlink" Target="https://www.amazon.com.br/Intelig%C3%AAncia-emocional-revolucion%C3%A1ria-redefine-inteligente-ebook/dp/B00A3D0DZG/ref=sr_1_2?crid=12WEWIFYVLUSB&amp;keywords=inteligencia+emocional&amp;qid=1688475109&amp;s=books&amp;sprefix=inte%2Cstripbooks%2C144&amp;sr=1-2" TargetMode="External"/><Relationship Id="rId23" Type="http://schemas.openxmlformats.org/officeDocument/2006/relationships/hyperlink" Target="https://www.amazon.com.br/Microsoft-Power-BI-Configura%C3%A7%C3%A3o-Relat%C3%B3rios/dp/8550806870/ref=sr_1_1?__mk_pt_BR=%C3%85M%C3%85%C5%BD%C3%95%C3%91&amp;crid=2YCHSVU9W6WSD&amp;keywords=power+bi&amp;qid=1688474927&amp;s=books&amp;sprefix=power+bi%2Cstripbooks%2C161&amp;sr=1-1" TargetMode="External"/><Relationship Id="rId10" Type="http://schemas.openxmlformats.org/officeDocument/2006/relationships/image" Target="../media/image10.jpg"/><Relationship Id="rId19" Type="http://schemas.openxmlformats.org/officeDocument/2006/relationships/hyperlink" Target="https://www.amazon.com.br/SCRUM-fazer-dobro-trabalho-metade-ebook/dp/B07NCYLTKM/ref=sr_1_3?crid=QAUGZJ2FJNR3&amp;keywords=scrum&amp;qid=1688475014&amp;s=books&amp;sprefix=scrum%2Cstripbooks%2C142&amp;sr=1-3" TargetMode="External"/><Relationship Id="rId4" Type="http://schemas.openxmlformats.org/officeDocument/2006/relationships/image" Target="../media/image7.jpg"/><Relationship Id="rId9" Type="http://schemas.openxmlformats.org/officeDocument/2006/relationships/hyperlink" Target="https://www.amazon.com.br/Data-Science-para-neg%C3%B3cios-Fawcett/dp/8576089726?ref_=Oct_d_omwf_d_7842641011_4&amp;pd_rd_w=27BJL&amp;content-id=amzn1.sym.dc8a0645-5e31-4395-a583-f8311a9afa07&amp;pf_rd_p=dc8a0645-5e31-4395-a583-f8311a9afa07&amp;pf_rd_r=XK54TV14FP1ABVQYBP6A&amp;pd_rd_wg=W9wtv&amp;pd_rd_r=a0bc5370-d602-4c76-a9f1-a889f20132c1&amp;pd_rd_i=8576089726" TargetMode="External"/><Relationship Id="rId14" Type="http://schemas.openxmlformats.org/officeDocument/2006/relationships/image" Target="../media/image12.jpg"/><Relationship Id="rId22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0"/>
          <p:cNvSpPr/>
          <p:nvPr/>
        </p:nvSpPr>
        <p:spPr>
          <a:xfrm>
            <a:off x="860108" y="631865"/>
            <a:ext cx="5308282" cy="74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15"/>
              <a:buFont typeface="Barlow"/>
              <a:buNone/>
            </a:pPr>
            <a:r>
              <a:rPr lang="en-US" sz="4515" b="1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Introdução</a:t>
            </a:r>
            <a:r>
              <a:rPr lang="en-US" sz="4515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4515" b="1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ao</a:t>
            </a:r>
            <a:r>
              <a:rPr lang="en-US" sz="4515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KDD</a:t>
            </a:r>
            <a:endParaRPr sz="4515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4466" y="1721168"/>
            <a:ext cx="2981801" cy="298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0"/>
          <p:cNvSpPr/>
          <p:nvPr/>
        </p:nvSpPr>
        <p:spPr>
          <a:xfrm>
            <a:off x="1788557" y="4932283"/>
            <a:ext cx="2293620" cy="372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8"/>
              <a:buFont typeface="Barlow"/>
              <a:buNone/>
            </a:pPr>
            <a:r>
              <a:rPr lang="en-US" sz="2258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Por que KDD?</a:t>
            </a:r>
            <a:endParaRPr sz="225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860108" y="5534263"/>
            <a:ext cx="4150519" cy="165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800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6"/>
              <a:buFont typeface="Barlow"/>
              <a:buNone/>
            </a:pPr>
            <a:r>
              <a:rPr lang="en-US" sz="1806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Grandes quantidades de dados são gerados todos os dias, mas o acesso a informação valiosa é difícil devido ao volume.</a:t>
            </a:r>
            <a:endParaRPr sz="180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4299" y="1721168"/>
            <a:ext cx="2981801" cy="298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0"/>
          <p:cNvSpPr/>
          <p:nvPr/>
        </p:nvSpPr>
        <p:spPr>
          <a:xfrm>
            <a:off x="6168390" y="4932283"/>
            <a:ext cx="2293620" cy="372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8"/>
              <a:buFont typeface="Barlow"/>
              <a:buNone/>
            </a:pPr>
            <a:r>
              <a:rPr lang="en-US" sz="2258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Como funciona?</a:t>
            </a:r>
            <a:endParaRPr sz="225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0"/>
          <p:cNvSpPr/>
          <p:nvPr/>
        </p:nvSpPr>
        <p:spPr>
          <a:xfrm>
            <a:off x="5239941" y="5534263"/>
            <a:ext cx="4150519" cy="165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800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6"/>
              <a:buFont typeface="Barlow"/>
              <a:buNone/>
            </a:pPr>
            <a:r>
              <a:rPr lang="en-US" sz="1806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O processo de KDD envolve diversas etapas que começam com a seleção de dados e terminam com a utilização do conhecimento adquirido.</a:t>
            </a:r>
            <a:endParaRPr sz="180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04133" y="1721168"/>
            <a:ext cx="2981801" cy="298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0"/>
          <p:cNvSpPr/>
          <p:nvPr/>
        </p:nvSpPr>
        <p:spPr>
          <a:xfrm>
            <a:off x="10548223" y="4932283"/>
            <a:ext cx="2293620" cy="372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8"/>
              <a:buFont typeface="Barlow"/>
              <a:buNone/>
            </a:pPr>
            <a:r>
              <a:rPr lang="en-US" sz="2258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Benefícios</a:t>
            </a:r>
            <a:endParaRPr sz="225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0"/>
          <p:cNvSpPr/>
          <p:nvPr/>
        </p:nvSpPr>
        <p:spPr>
          <a:xfrm>
            <a:off x="9619774" y="5534263"/>
            <a:ext cx="4150519" cy="2063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800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06"/>
              <a:buFont typeface="Barlow"/>
              <a:buNone/>
            </a:pPr>
            <a:r>
              <a:rPr lang="en-US" sz="1806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O KDD permite a descoberta de informações e padrões ocultos em grandes quantidades de dados, possibilitando melhores decisões e descobertas.</a:t>
            </a:r>
            <a:endParaRPr sz="180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1"/>
          <p:cNvSpPr/>
          <p:nvPr/>
        </p:nvSpPr>
        <p:spPr>
          <a:xfrm>
            <a:off x="860108" y="631865"/>
            <a:ext cx="7663406" cy="74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15"/>
              <a:buFont typeface="Barlow"/>
              <a:buNone/>
            </a:pPr>
            <a:r>
              <a:rPr lang="en-US" sz="4515" b="1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Etapas</a:t>
            </a:r>
            <a:r>
              <a:rPr lang="en-US" sz="4515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do </a:t>
            </a:r>
            <a:r>
              <a:rPr lang="en-US" sz="4515" b="1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processo</a:t>
            </a:r>
            <a:r>
              <a:rPr lang="en-US" sz="4515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de KDD</a:t>
            </a:r>
            <a:endParaRPr sz="4515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11" descr="A picture containing diagram, sketch, screenshot, de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7075" y="2352675"/>
            <a:ext cx="8096250" cy="352425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2"/>
          <p:cNvSpPr/>
          <p:nvPr/>
        </p:nvSpPr>
        <p:spPr>
          <a:xfrm>
            <a:off x="937379" y="1324928"/>
            <a:ext cx="6486678" cy="81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21"/>
              <a:buFont typeface="Barlow"/>
              <a:buNone/>
            </a:pPr>
            <a:r>
              <a:rPr lang="en-US" sz="4921" b="1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Seleção</a:t>
            </a:r>
            <a:r>
              <a:rPr lang="en-US" sz="4921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de dados</a:t>
            </a:r>
            <a:endParaRPr sz="492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2"/>
          <p:cNvSpPr/>
          <p:nvPr/>
        </p:nvSpPr>
        <p:spPr>
          <a:xfrm>
            <a:off x="937379" y="2512219"/>
            <a:ext cx="4085273" cy="2521268"/>
          </a:xfrm>
          <a:prstGeom prst="roundRect">
            <a:avLst>
              <a:gd name="adj" fmla="val 2176"/>
            </a:avLst>
          </a:prstGeom>
          <a:solidFill>
            <a:srgbClr val="790709"/>
          </a:solidFill>
          <a:ln w="9525" cap="flat" cmpd="sng">
            <a:solidFill>
              <a:srgbClr val="9108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2"/>
          <p:cNvSpPr/>
          <p:nvPr/>
        </p:nvSpPr>
        <p:spPr>
          <a:xfrm>
            <a:off x="1194911" y="2769751"/>
            <a:ext cx="2499717" cy="40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60"/>
              <a:buFont typeface="Barlow"/>
              <a:buNone/>
            </a:pPr>
            <a:r>
              <a:rPr lang="en-US" sz="2460" b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Seleção manual</a:t>
            </a:r>
            <a:endParaRPr sz="24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2"/>
          <p:cNvSpPr/>
          <p:nvPr/>
        </p:nvSpPr>
        <p:spPr>
          <a:xfrm>
            <a:off x="929758" y="3425785"/>
            <a:ext cx="4085273" cy="1350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003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68"/>
              <a:buFont typeface="Barlow"/>
              <a:buNone/>
            </a:pP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Selecionar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manualmente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os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dados que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são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relevantes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para a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análise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sz="196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2"/>
          <p:cNvSpPr/>
          <p:nvPr/>
        </p:nvSpPr>
        <p:spPr>
          <a:xfrm>
            <a:off x="5272564" y="2512219"/>
            <a:ext cx="4085273" cy="2521268"/>
          </a:xfrm>
          <a:prstGeom prst="roundRect">
            <a:avLst>
              <a:gd name="adj" fmla="val 2176"/>
            </a:avLst>
          </a:prstGeom>
          <a:solidFill>
            <a:srgbClr val="790709"/>
          </a:solidFill>
          <a:ln w="9525" cap="flat" cmpd="sng">
            <a:solidFill>
              <a:srgbClr val="9108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2"/>
          <p:cNvSpPr/>
          <p:nvPr/>
        </p:nvSpPr>
        <p:spPr>
          <a:xfrm>
            <a:off x="5530095" y="2769751"/>
            <a:ext cx="3140273" cy="40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60"/>
              <a:buFont typeface="Barlow"/>
              <a:buNone/>
            </a:pPr>
            <a:r>
              <a:rPr lang="en-US" sz="2460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Utilização</a:t>
            </a:r>
            <a:r>
              <a:rPr lang="en-US" sz="2460" b="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460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filtros</a:t>
            </a:r>
            <a:endParaRPr sz="246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2"/>
          <p:cNvSpPr/>
          <p:nvPr/>
        </p:nvSpPr>
        <p:spPr>
          <a:xfrm>
            <a:off x="5280185" y="3425785"/>
            <a:ext cx="4070031" cy="1350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003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68"/>
              <a:buFont typeface="Barlow"/>
              <a:buNone/>
            </a:pP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Utilizar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filtros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selecionar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os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dados que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são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relevantes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análise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sz="196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2"/>
          <p:cNvSpPr/>
          <p:nvPr/>
        </p:nvSpPr>
        <p:spPr>
          <a:xfrm>
            <a:off x="9607748" y="2512219"/>
            <a:ext cx="4085273" cy="2521268"/>
          </a:xfrm>
          <a:prstGeom prst="roundRect">
            <a:avLst>
              <a:gd name="adj" fmla="val 2176"/>
            </a:avLst>
          </a:prstGeom>
          <a:solidFill>
            <a:srgbClr val="790709"/>
          </a:solidFill>
          <a:ln w="9525" cap="flat" cmpd="sng">
            <a:solidFill>
              <a:srgbClr val="9108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2"/>
          <p:cNvSpPr/>
          <p:nvPr/>
        </p:nvSpPr>
        <p:spPr>
          <a:xfrm>
            <a:off x="9865281" y="2769751"/>
            <a:ext cx="2499717" cy="40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60"/>
              <a:buFont typeface="Barlow"/>
              <a:buNone/>
            </a:pPr>
            <a:r>
              <a:rPr lang="en-US" sz="2460" b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Amostragem</a:t>
            </a:r>
            <a:endParaRPr sz="24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2"/>
          <p:cNvSpPr/>
          <p:nvPr/>
        </p:nvSpPr>
        <p:spPr>
          <a:xfrm>
            <a:off x="9607748" y="3425785"/>
            <a:ext cx="4085273" cy="1350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003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68"/>
              <a:buFont typeface="Barlow"/>
              <a:buNone/>
            </a:pP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Selecionar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uma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amostra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representativa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dos dados para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análise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sz="196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2"/>
          <p:cNvSpPr/>
          <p:nvPr/>
        </p:nvSpPr>
        <p:spPr>
          <a:xfrm>
            <a:off x="937379" y="5283398"/>
            <a:ext cx="12755642" cy="1621155"/>
          </a:xfrm>
          <a:prstGeom prst="roundRect">
            <a:avLst>
              <a:gd name="adj" fmla="val 3384"/>
            </a:avLst>
          </a:prstGeom>
          <a:solidFill>
            <a:srgbClr val="790709"/>
          </a:solidFill>
          <a:ln w="9525" cap="flat" cmpd="sng">
            <a:solidFill>
              <a:srgbClr val="9108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2"/>
          <p:cNvSpPr/>
          <p:nvPr/>
        </p:nvSpPr>
        <p:spPr>
          <a:xfrm>
            <a:off x="1194911" y="5540931"/>
            <a:ext cx="3202918" cy="40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60"/>
              <a:buFont typeface="Barlow"/>
              <a:buNone/>
            </a:pPr>
            <a:r>
              <a:rPr lang="en-US" sz="2460" b="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Dados </a:t>
            </a:r>
            <a:r>
              <a:rPr lang="en-US" sz="2460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completos</a:t>
            </a:r>
            <a:endParaRPr sz="246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2"/>
          <p:cNvSpPr/>
          <p:nvPr/>
        </p:nvSpPr>
        <p:spPr>
          <a:xfrm>
            <a:off x="1194911" y="6196965"/>
            <a:ext cx="12240577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003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68"/>
              <a:buFont typeface="Barlow"/>
              <a:buNone/>
            </a:pP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Analisar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totalidade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dos dados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disponíveis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sz="196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3"/>
          <p:cNvSpPr/>
          <p:nvPr/>
        </p:nvSpPr>
        <p:spPr>
          <a:xfrm>
            <a:off x="921187" y="676156"/>
            <a:ext cx="10552356" cy="7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36"/>
              <a:buFont typeface="Barlow"/>
              <a:buNone/>
            </a:pPr>
            <a:r>
              <a:rPr lang="en-US" sz="4836" b="1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Pré-processamento</a:t>
            </a:r>
            <a:r>
              <a:rPr lang="en-US" sz="4836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de dados</a:t>
            </a:r>
            <a:endParaRPr sz="4836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3"/>
          <p:cNvSpPr/>
          <p:nvPr/>
        </p:nvSpPr>
        <p:spPr>
          <a:xfrm>
            <a:off x="921187" y="4477107"/>
            <a:ext cx="12788027" cy="49054"/>
          </a:xfrm>
          <a:prstGeom prst="rect">
            <a:avLst/>
          </a:prstGeom>
          <a:solidFill>
            <a:srgbClr val="9108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3"/>
          <p:cNvSpPr/>
          <p:nvPr/>
        </p:nvSpPr>
        <p:spPr>
          <a:xfrm>
            <a:off x="4032171" y="4477107"/>
            <a:ext cx="49054" cy="859750"/>
          </a:xfrm>
          <a:prstGeom prst="rect">
            <a:avLst/>
          </a:prstGeom>
          <a:solidFill>
            <a:srgbClr val="9108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3"/>
          <p:cNvSpPr/>
          <p:nvPr/>
        </p:nvSpPr>
        <p:spPr>
          <a:xfrm>
            <a:off x="3780353" y="4200763"/>
            <a:ext cx="552688" cy="552688"/>
          </a:xfrm>
          <a:prstGeom prst="roundRect">
            <a:avLst>
              <a:gd name="adj" fmla="val 9927"/>
            </a:avLst>
          </a:prstGeom>
          <a:solidFill>
            <a:srgbClr val="790709"/>
          </a:solidFill>
          <a:ln w="9525" cap="flat" cmpd="sng">
            <a:solidFill>
              <a:srgbClr val="9108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3"/>
          <p:cNvSpPr/>
          <p:nvPr/>
        </p:nvSpPr>
        <p:spPr>
          <a:xfrm>
            <a:off x="3991927" y="4237553"/>
            <a:ext cx="129540" cy="47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2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901"/>
              <a:buFont typeface="Barlow"/>
              <a:buNone/>
            </a:pPr>
            <a:r>
              <a:rPr lang="en-US" sz="2901" b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29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3"/>
          <p:cNvSpPr/>
          <p:nvPr/>
        </p:nvSpPr>
        <p:spPr>
          <a:xfrm>
            <a:off x="2299693" y="5582483"/>
            <a:ext cx="3654794" cy="39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998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18"/>
              <a:buFont typeface="Barlow"/>
              <a:buNone/>
            </a:pPr>
            <a:r>
              <a:rPr lang="en-US" sz="2418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Limpeza</a:t>
            </a:r>
            <a:r>
              <a:rPr lang="en-US" sz="2418" b="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de dados</a:t>
            </a:r>
            <a:endParaRPr sz="241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3"/>
          <p:cNvSpPr/>
          <p:nvPr/>
        </p:nvSpPr>
        <p:spPr>
          <a:xfrm>
            <a:off x="1166813" y="6227207"/>
            <a:ext cx="5779889" cy="88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8004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34"/>
              <a:buFont typeface="Barlow"/>
              <a:buNone/>
            </a:pPr>
            <a:r>
              <a:rPr lang="en-US" sz="1934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Remover dados </a:t>
            </a:r>
            <a:r>
              <a:rPr lang="en-US" sz="1934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inconsistentes</a:t>
            </a:r>
            <a:r>
              <a:rPr lang="en-US" sz="1934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934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duplicados</a:t>
            </a:r>
            <a:r>
              <a:rPr lang="en-US" sz="1934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1934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irrelevantes</a:t>
            </a:r>
            <a:r>
              <a:rPr lang="en-US" sz="1934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sz="193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3"/>
          <p:cNvSpPr/>
          <p:nvPr/>
        </p:nvSpPr>
        <p:spPr>
          <a:xfrm>
            <a:off x="7290554" y="3617357"/>
            <a:ext cx="49054" cy="859750"/>
          </a:xfrm>
          <a:prstGeom prst="rect">
            <a:avLst/>
          </a:prstGeom>
          <a:solidFill>
            <a:srgbClr val="9108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3"/>
          <p:cNvSpPr/>
          <p:nvPr/>
        </p:nvSpPr>
        <p:spPr>
          <a:xfrm>
            <a:off x="7038737" y="4200763"/>
            <a:ext cx="552688" cy="552688"/>
          </a:xfrm>
          <a:prstGeom prst="roundRect">
            <a:avLst>
              <a:gd name="adj" fmla="val 9927"/>
            </a:avLst>
          </a:prstGeom>
          <a:solidFill>
            <a:srgbClr val="790709"/>
          </a:solidFill>
          <a:ln w="9525" cap="flat" cmpd="sng">
            <a:solidFill>
              <a:srgbClr val="9108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3"/>
          <p:cNvSpPr/>
          <p:nvPr/>
        </p:nvSpPr>
        <p:spPr>
          <a:xfrm>
            <a:off x="7212211" y="4237553"/>
            <a:ext cx="205740" cy="47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2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901"/>
              <a:buFont typeface="Barlow"/>
              <a:buNone/>
            </a:pPr>
            <a:r>
              <a:rPr lang="en-US" sz="2901" b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29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3"/>
          <p:cNvSpPr/>
          <p:nvPr/>
        </p:nvSpPr>
        <p:spPr>
          <a:xfrm>
            <a:off x="4032171" y="1817761"/>
            <a:ext cx="6585858" cy="39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998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18"/>
              <a:buFont typeface="Barlow"/>
              <a:buNone/>
            </a:pPr>
            <a:r>
              <a:rPr lang="en-US" sz="2418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Transformação</a:t>
            </a:r>
            <a:r>
              <a:rPr lang="en-US" sz="2418" b="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2418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Enriquecimento</a:t>
            </a:r>
            <a:r>
              <a:rPr lang="en-US" sz="2418" b="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de dados</a:t>
            </a:r>
            <a:endParaRPr sz="241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3"/>
          <p:cNvSpPr/>
          <p:nvPr/>
        </p:nvSpPr>
        <p:spPr>
          <a:xfrm>
            <a:off x="4170521" y="2401167"/>
            <a:ext cx="6502122" cy="88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8004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34"/>
              <a:buFont typeface="Barlow"/>
              <a:buNone/>
            </a:pPr>
            <a:r>
              <a:rPr lang="en-US" sz="1934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Converter dados </a:t>
            </a:r>
            <a:r>
              <a:rPr lang="en-US" sz="1934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em</a:t>
            </a:r>
            <a:r>
              <a:rPr lang="en-US" sz="1934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34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formatos</a:t>
            </a:r>
            <a:r>
              <a:rPr lang="en-US" sz="1934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34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adequados</a:t>
            </a:r>
            <a:r>
              <a:rPr lang="en-US" sz="1934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1934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limpos</a:t>
            </a:r>
            <a:r>
              <a:rPr lang="en-US" sz="1934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934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corrigir</a:t>
            </a:r>
            <a:r>
              <a:rPr lang="en-US" sz="1934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34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os</a:t>
            </a:r>
            <a:r>
              <a:rPr lang="en-US" sz="1934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34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valores</a:t>
            </a:r>
            <a:r>
              <a:rPr lang="en-US" sz="1934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que </a:t>
            </a:r>
            <a:r>
              <a:rPr lang="en-US" sz="1934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estiverem</a:t>
            </a:r>
            <a:r>
              <a:rPr lang="en-US" sz="1934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34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errados</a:t>
            </a:r>
            <a:r>
              <a:rPr lang="en-US" sz="1934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r>
              <a:rPr lang="en-US" sz="1934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Enriquecer</a:t>
            </a:r>
            <a:r>
              <a:rPr lang="en-US" sz="1934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dados.</a:t>
            </a:r>
            <a:endParaRPr sz="193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3"/>
          <p:cNvSpPr/>
          <p:nvPr/>
        </p:nvSpPr>
        <p:spPr>
          <a:xfrm>
            <a:off x="10549057" y="4477107"/>
            <a:ext cx="49054" cy="859750"/>
          </a:xfrm>
          <a:prstGeom prst="rect">
            <a:avLst/>
          </a:prstGeom>
          <a:solidFill>
            <a:srgbClr val="9108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3"/>
          <p:cNvSpPr/>
          <p:nvPr/>
        </p:nvSpPr>
        <p:spPr>
          <a:xfrm>
            <a:off x="10297239" y="4200763"/>
            <a:ext cx="552688" cy="552688"/>
          </a:xfrm>
          <a:prstGeom prst="roundRect">
            <a:avLst>
              <a:gd name="adj" fmla="val 9927"/>
            </a:avLst>
          </a:prstGeom>
          <a:solidFill>
            <a:srgbClr val="790709"/>
          </a:solidFill>
          <a:ln w="9525" cap="flat" cmpd="sng">
            <a:solidFill>
              <a:srgbClr val="9108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3"/>
          <p:cNvSpPr/>
          <p:nvPr/>
        </p:nvSpPr>
        <p:spPr>
          <a:xfrm>
            <a:off x="10474523" y="4237553"/>
            <a:ext cx="198120" cy="47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2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901"/>
              <a:buFont typeface="Barlow"/>
              <a:buNone/>
            </a:pPr>
            <a:r>
              <a:rPr lang="en-US" sz="2901" b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29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3"/>
          <p:cNvSpPr/>
          <p:nvPr/>
        </p:nvSpPr>
        <p:spPr>
          <a:xfrm>
            <a:off x="8689606" y="5582483"/>
            <a:ext cx="3654794" cy="39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998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18"/>
              <a:buFont typeface="Barlow"/>
              <a:buNone/>
            </a:pPr>
            <a:r>
              <a:rPr lang="en-US" sz="2418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Redução</a:t>
            </a:r>
            <a:r>
              <a:rPr lang="en-US" sz="2418" b="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de dados</a:t>
            </a:r>
            <a:endParaRPr sz="241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3"/>
          <p:cNvSpPr/>
          <p:nvPr/>
        </p:nvSpPr>
        <p:spPr>
          <a:xfrm>
            <a:off x="7683579" y="6227207"/>
            <a:ext cx="5780008" cy="132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8004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34"/>
              <a:buFont typeface="Barlow"/>
              <a:buNone/>
            </a:pPr>
            <a:r>
              <a:rPr lang="en-US" sz="1934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Tornar os dados mais compactos sem perder informações, agrupando-os em classes ou selecionando características-chave.</a:t>
            </a:r>
            <a:endParaRPr sz="193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4"/>
          <p:cNvSpPr/>
          <p:nvPr/>
        </p:nvSpPr>
        <p:spPr>
          <a:xfrm>
            <a:off x="921187" y="676156"/>
            <a:ext cx="7978140" cy="7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36"/>
              <a:buFont typeface="Barlow"/>
              <a:buNone/>
            </a:pPr>
            <a:r>
              <a:rPr lang="en-US" sz="4836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Complementar valores</a:t>
            </a:r>
            <a:endParaRPr sz="483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1187" y="2030883"/>
            <a:ext cx="8258175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"/>
          <p:cNvSpPr/>
          <p:nvPr/>
        </p:nvSpPr>
        <p:spPr>
          <a:xfrm>
            <a:off x="937379" y="2385179"/>
            <a:ext cx="8852416" cy="81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21"/>
              <a:buFont typeface="Barlow"/>
              <a:buNone/>
            </a:pPr>
            <a:r>
              <a:rPr lang="en-US" sz="4921" b="1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Transformação</a:t>
            </a:r>
            <a:r>
              <a:rPr lang="en-US" sz="4921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de Dados</a:t>
            </a:r>
            <a:endParaRPr sz="492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5"/>
          <p:cNvSpPr/>
          <p:nvPr/>
        </p:nvSpPr>
        <p:spPr>
          <a:xfrm>
            <a:off x="937379" y="3744278"/>
            <a:ext cx="562332" cy="562332"/>
          </a:xfrm>
          <a:prstGeom prst="roundRect">
            <a:avLst>
              <a:gd name="adj" fmla="val 9757"/>
            </a:avLst>
          </a:prstGeom>
          <a:solidFill>
            <a:srgbClr val="790709"/>
          </a:solidFill>
          <a:ln w="9525" cap="flat" cmpd="sng">
            <a:solidFill>
              <a:srgbClr val="9108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5"/>
          <p:cNvSpPr/>
          <p:nvPr/>
        </p:nvSpPr>
        <p:spPr>
          <a:xfrm>
            <a:off x="1153716" y="3781782"/>
            <a:ext cx="129540" cy="48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952"/>
              <a:buFont typeface="Barlow"/>
              <a:buNone/>
            </a:pPr>
            <a:r>
              <a:rPr lang="en-US" sz="2952" b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29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5"/>
          <p:cNvSpPr/>
          <p:nvPr/>
        </p:nvSpPr>
        <p:spPr>
          <a:xfrm>
            <a:off x="1749623" y="3822383"/>
            <a:ext cx="2499717" cy="40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60"/>
              <a:buFont typeface="Barlow"/>
              <a:buNone/>
            </a:pPr>
            <a:r>
              <a:rPr lang="en-US" sz="2460" b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Normalização</a:t>
            </a:r>
            <a:endParaRPr sz="24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5"/>
          <p:cNvSpPr/>
          <p:nvPr/>
        </p:nvSpPr>
        <p:spPr>
          <a:xfrm>
            <a:off x="1749623" y="4478417"/>
            <a:ext cx="3273028" cy="1350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003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68"/>
              <a:buFont typeface="Barlow"/>
              <a:buNone/>
            </a:pPr>
            <a:r>
              <a:rPr lang="en-US" sz="1968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Transformar os valores dos dados para uma escala comum.</a:t>
            </a:r>
            <a:endParaRPr sz="196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5"/>
          <p:cNvSpPr/>
          <p:nvPr/>
        </p:nvSpPr>
        <p:spPr>
          <a:xfrm>
            <a:off x="5272564" y="3744278"/>
            <a:ext cx="562332" cy="562332"/>
          </a:xfrm>
          <a:prstGeom prst="roundRect">
            <a:avLst>
              <a:gd name="adj" fmla="val 9757"/>
            </a:avLst>
          </a:prstGeom>
          <a:solidFill>
            <a:srgbClr val="790709"/>
          </a:solidFill>
          <a:ln w="9525" cap="flat" cmpd="sng">
            <a:solidFill>
              <a:srgbClr val="9108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5"/>
          <p:cNvSpPr/>
          <p:nvPr/>
        </p:nvSpPr>
        <p:spPr>
          <a:xfrm>
            <a:off x="5450800" y="3781782"/>
            <a:ext cx="205740" cy="48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952"/>
              <a:buFont typeface="Barlow"/>
              <a:buNone/>
            </a:pPr>
            <a:r>
              <a:rPr lang="en-US" sz="2952" b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29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5"/>
          <p:cNvSpPr/>
          <p:nvPr/>
        </p:nvSpPr>
        <p:spPr>
          <a:xfrm>
            <a:off x="6084808" y="3822383"/>
            <a:ext cx="2499717" cy="40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60"/>
              <a:buFont typeface="Barlow"/>
              <a:buNone/>
            </a:pPr>
            <a:r>
              <a:rPr lang="en-US" sz="2460" b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Discretização</a:t>
            </a:r>
            <a:endParaRPr sz="24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5"/>
          <p:cNvSpPr/>
          <p:nvPr/>
        </p:nvSpPr>
        <p:spPr>
          <a:xfrm>
            <a:off x="6084808" y="4478417"/>
            <a:ext cx="3273028" cy="90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003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68"/>
              <a:buFont typeface="Barlow"/>
              <a:buNone/>
            </a:pPr>
            <a:r>
              <a:rPr lang="en-US" sz="1968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Converter dados contínuos em dados discretos.</a:t>
            </a:r>
            <a:endParaRPr sz="196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5"/>
          <p:cNvSpPr/>
          <p:nvPr/>
        </p:nvSpPr>
        <p:spPr>
          <a:xfrm>
            <a:off x="9607748" y="3744278"/>
            <a:ext cx="562332" cy="562332"/>
          </a:xfrm>
          <a:prstGeom prst="roundRect">
            <a:avLst>
              <a:gd name="adj" fmla="val 9757"/>
            </a:avLst>
          </a:prstGeom>
          <a:solidFill>
            <a:srgbClr val="790709"/>
          </a:solidFill>
          <a:ln w="9525" cap="flat" cmpd="sng">
            <a:solidFill>
              <a:srgbClr val="9108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"/>
          <p:cNvSpPr/>
          <p:nvPr/>
        </p:nvSpPr>
        <p:spPr>
          <a:xfrm>
            <a:off x="9789795" y="3781782"/>
            <a:ext cx="198120" cy="48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952"/>
              <a:buFont typeface="Barlow"/>
              <a:buNone/>
            </a:pPr>
            <a:r>
              <a:rPr lang="en-US" sz="2952" b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29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5"/>
          <p:cNvSpPr/>
          <p:nvPr/>
        </p:nvSpPr>
        <p:spPr>
          <a:xfrm>
            <a:off x="10419993" y="3822383"/>
            <a:ext cx="3273028" cy="40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60"/>
              <a:buFont typeface="Barlow"/>
              <a:buNone/>
            </a:pPr>
            <a:r>
              <a:rPr lang="en-US" sz="2460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Agregação</a:t>
            </a:r>
            <a:r>
              <a:rPr lang="en-US" sz="2460" b="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de dados</a:t>
            </a:r>
            <a:endParaRPr sz="246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5"/>
          <p:cNvSpPr/>
          <p:nvPr/>
        </p:nvSpPr>
        <p:spPr>
          <a:xfrm>
            <a:off x="10419993" y="4478417"/>
            <a:ext cx="3273028" cy="90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003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68"/>
              <a:buFont typeface="Barlow"/>
              <a:buNone/>
            </a:pPr>
            <a:r>
              <a:rPr lang="en-US" sz="1968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Agrupar dados em categorias ou grupos.</a:t>
            </a:r>
            <a:endParaRPr sz="196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5"/>
          <p:cNvSpPr/>
          <p:nvPr/>
        </p:nvSpPr>
        <p:spPr>
          <a:xfrm>
            <a:off x="937379" y="6250305"/>
            <a:ext cx="562332" cy="562332"/>
          </a:xfrm>
          <a:prstGeom prst="roundRect">
            <a:avLst>
              <a:gd name="adj" fmla="val 9757"/>
            </a:avLst>
          </a:prstGeom>
          <a:solidFill>
            <a:srgbClr val="790709"/>
          </a:solidFill>
          <a:ln w="9525" cap="flat" cmpd="sng">
            <a:solidFill>
              <a:srgbClr val="9108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5"/>
          <p:cNvSpPr/>
          <p:nvPr/>
        </p:nvSpPr>
        <p:spPr>
          <a:xfrm>
            <a:off x="1107996" y="6287810"/>
            <a:ext cx="220980" cy="48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952"/>
              <a:buFont typeface="Barlow"/>
              <a:buNone/>
            </a:pPr>
            <a:r>
              <a:rPr lang="en-US" sz="2952" b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29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5"/>
          <p:cNvSpPr/>
          <p:nvPr/>
        </p:nvSpPr>
        <p:spPr>
          <a:xfrm>
            <a:off x="1749623" y="6328410"/>
            <a:ext cx="3170720" cy="40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60"/>
              <a:buFont typeface="Barlow"/>
              <a:buNone/>
            </a:pPr>
            <a:r>
              <a:rPr lang="en-US" sz="2460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Redução</a:t>
            </a:r>
            <a:r>
              <a:rPr lang="en-US" sz="2460" b="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de dados</a:t>
            </a:r>
            <a:endParaRPr sz="246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5"/>
          <p:cNvSpPr/>
          <p:nvPr/>
        </p:nvSpPr>
        <p:spPr>
          <a:xfrm>
            <a:off x="1749623" y="6984444"/>
            <a:ext cx="11943398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003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68"/>
              <a:buFont typeface="Barlow"/>
              <a:buNone/>
            </a:pPr>
            <a:r>
              <a:rPr lang="en-US" sz="1968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Reduzir a dimensionalidade dos dados mantendo sua importância.</a:t>
            </a:r>
            <a:endParaRPr sz="196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4630400" cy="159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>
            <a:off x="937379" y="768310"/>
            <a:ext cx="4999434" cy="81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21"/>
              <a:buFont typeface="Barlow"/>
              <a:buNone/>
            </a:pPr>
            <a:r>
              <a:rPr lang="en-US" sz="4921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Data Mining</a:t>
            </a:r>
            <a:endParaRPr sz="492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5169" y="1955602"/>
            <a:ext cx="3249573" cy="324957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6"/>
          <p:cNvSpPr/>
          <p:nvPr/>
        </p:nvSpPr>
        <p:spPr>
          <a:xfrm>
            <a:off x="1110343" y="5455087"/>
            <a:ext cx="3382242" cy="40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60"/>
              <a:buFont typeface="Barlow"/>
              <a:buNone/>
            </a:pPr>
            <a:r>
              <a:rPr lang="en-US" sz="2460" b="1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Visualização</a:t>
            </a:r>
            <a:r>
              <a:rPr lang="en-US" sz="246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de Dados</a:t>
            </a:r>
            <a:endParaRPr sz="246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6"/>
          <p:cNvSpPr/>
          <p:nvPr/>
        </p:nvSpPr>
        <p:spPr>
          <a:xfrm>
            <a:off x="937379" y="6111121"/>
            <a:ext cx="4085273" cy="90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8003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68"/>
              <a:buFont typeface="Barlow"/>
              <a:buNone/>
            </a:pPr>
            <a:r>
              <a:rPr lang="en-US" sz="1968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Gráficos e mapas para ajudar a ver tendências e padrões nos dados.</a:t>
            </a:r>
            <a:endParaRPr sz="196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90354" y="1955602"/>
            <a:ext cx="3249573" cy="3249573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6"/>
          <p:cNvSpPr/>
          <p:nvPr/>
        </p:nvSpPr>
        <p:spPr>
          <a:xfrm>
            <a:off x="5993129" y="5455087"/>
            <a:ext cx="3031127" cy="40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60"/>
              <a:buFont typeface="Barlow"/>
              <a:buNone/>
            </a:pPr>
            <a:r>
              <a:rPr lang="en-US" sz="2460" b="1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Árvores</a:t>
            </a:r>
            <a:r>
              <a:rPr lang="en-US" sz="246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460" b="1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Decisão</a:t>
            </a:r>
            <a:endParaRPr sz="246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6"/>
          <p:cNvSpPr/>
          <p:nvPr/>
        </p:nvSpPr>
        <p:spPr>
          <a:xfrm>
            <a:off x="5272564" y="6111121"/>
            <a:ext cx="4085273" cy="1350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8003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68"/>
              <a:buFont typeface="Barlow"/>
              <a:buNone/>
            </a:pPr>
            <a:r>
              <a:rPr lang="en-US" sz="1968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Um modelo para ajudar na identificação de padrões e tendências</a:t>
            </a:r>
            <a:endParaRPr sz="196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1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25539" y="1955602"/>
            <a:ext cx="3249573" cy="324957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6"/>
          <p:cNvSpPr/>
          <p:nvPr/>
        </p:nvSpPr>
        <p:spPr>
          <a:xfrm>
            <a:off x="10400467" y="5455087"/>
            <a:ext cx="2499717" cy="40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60"/>
              <a:buFont typeface="Barlow"/>
              <a:buNone/>
            </a:pPr>
            <a:r>
              <a:rPr lang="en-US" sz="246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Clustering</a:t>
            </a:r>
            <a:endParaRPr sz="24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6"/>
          <p:cNvSpPr/>
          <p:nvPr/>
        </p:nvSpPr>
        <p:spPr>
          <a:xfrm>
            <a:off x="9607748" y="6111121"/>
            <a:ext cx="4085273" cy="1350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8003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68"/>
              <a:buFont typeface="Barlow"/>
              <a:buNone/>
            </a:pPr>
            <a:r>
              <a:rPr lang="en-US" sz="1968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Agrupamento de dados em conjuntos com base nas suas características comuns.</a:t>
            </a:r>
            <a:endParaRPr sz="196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7"/>
          <p:cNvSpPr/>
          <p:nvPr/>
        </p:nvSpPr>
        <p:spPr>
          <a:xfrm>
            <a:off x="937379" y="2260521"/>
            <a:ext cx="7194250" cy="81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21"/>
              <a:buFont typeface="Barlow"/>
              <a:buNone/>
            </a:pPr>
            <a:r>
              <a:rPr lang="en-US" sz="4921" b="1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Avaliação</a:t>
            </a:r>
            <a:r>
              <a:rPr lang="en-US" sz="4921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4921" b="1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Padrões</a:t>
            </a:r>
            <a:endParaRPr sz="492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7"/>
          <p:cNvSpPr/>
          <p:nvPr/>
        </p:nvSpPr>
        <p:spPr>
          <a:xfrm>
            <a:off x="937379" y="3447812"/>
            <a:ext cx="4085273" cy="2521268"/>
          </a:xfrm>
          <a:prstGeom prst="roundRect">
            <a:avLst>
              <a:gd name="adj" fmla="val 2176"/>
            </a:avLst>
          </a:prstGeom>
          <a:solidFill>
            <a:srgbClr val="790709"/>
          </a:solidFill>
          <a:ln w="9525" cap="flat" cmpd="sng">
            <a:solidFill>
              <a:srgbClr val="9108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7"/>
          <p:cNvSpPr/>
          <p:nvPr/>
        </p:nvSpPr>
        <p:spPr>
          <a:xfrm>
            <a:off x="1194911" y="3705344"/>
            <a:ext cx="3153132" cy="40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60"/>
              <a:buFont typeface="Barlow"/>
              <a:buNone/>
            </a:pPr>
            <a:r>
              <a:rPr lang="en-US" sz="2460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Seleção</a:t>
            </a:r>
            <a:r>
              <a:rPr lang="en-US" sz="2460" b="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460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Padrões</a:t>
            </a:r>
            <a:endParaRPr sz="246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7"/>
          <p:cNvSpPr/>
          <p:nvPr/>
        </p:nvSpPr>
        <p:spPr>
          <a:xfrm>
            <a:off x="1194911" y="4361378"/>
            <a:ext cx="3570208" cy="90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003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68"/>
              <a:buFont typeface="Barlow"/>
              <a:buNone/>
            </a:pPr>
            <a:r>
              <a:rPr lang="en-US" sz="1968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Selecionar padrões com base no seu interesse.</a:t>
            </a:r>
            <a:endParaRPr sz="196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7"/>
          <p:cNvSpPr/>
          <p:nvPr/>
        </p:nvSpPr>
        <p:spPr>
          <a:xfrm>
            <a:off x="5272564" y="3447812"/>
            <a:ext cx="4085273" cy="2521268"/>
          </a:xfrm>
          <a:prstGeom prst="roundRect">
            <a:avLst>
              <a:gd name="adj" fmla="val 2176"/>
            </a:avLst>
          </a:prstGeom>
          <a:solidFill>
            <a:srgbClr val="790709"/>
          </a:solidFill>
          <a:ln w="9525" cap="flat" cmpd="sng">
            <a:solidFill>
              <a:srgbClr val="9108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7"/>
          <p:cNvSpPr/>
          <p:nvPr/>
        </p:nvSpPr>
        <p:spPr>
          <a:xfrm>
            <a:off x="5530095" y="3705344"/>
            <a:ext cx="3483275" cy="40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60"/>
              <a:buFont typeface="Barlow"/>
              <a:buNone/>
            </a:pPr>
            <a:r>
              <a:rPr lang="en-US" sz="2460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Avaliação</a:t>
            </a:r>
            <a:r>
              <a:rPr lang="en-US" sz="2460" b="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460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Padrões</a:t>
            </a:r>
            <a:endParaRPr sz="246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7"/>
          <p:cNvSpPr/>
          <p:nvPr/>
        </p:nvSpPr>
        <p:spPr>
          <a:xfrm>
            <a:off x="5530096" y="4361378"/>
            <a:ext cx="3726920" cy="1350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003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68"/>
              <a:buFont typeface="Barlow"/>
              <a:buNone/>
            </a:pPr>
            <a:r>
              <a:rPr lang="en-US" sz="1968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Verificar a validade dos padrões identificados de acordo com critérios predefinidos.</a:t>
            </a:r>
            <a:endParaRPr sz="196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7"/>
          <p:cNvSpPr/>
          <p:nvPr/>
        </p:nvSpPr>
        <p:spPr>
          <a:xfrm>
            <a:off x="9607748" y="3447812"/>
            <a:ext cx="4085273" cy="2521268"/>
          </a:xfrm>
          <a:prstGeom prst="roundRect">
            <a:avLst>
              <a:gd name="adj" fmla="val 2176"/>
            </a:avLst>
          </a:prstGeom>
          <a:solidFill>
            <a:srgbClr val="790709"/>
          </a:solidFill>
          <a:ln w="9525" cap="flat" cmpd="sng">
            <a:solidFill>
              <a:srgbClr val="9108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7"/>
          <p:cNvSpPr/>
          <p:nvPr/>
        </p:nvSpPr>
        <p:spPr>
          <a:xfrm>
            <a:off x="9865281" y="3705344"/>
            <a:ext cx="2499717" cy="40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60"/>
              <a:buFont typeface="Barlow"/>
              <a:buNone/>
            </a:pPr>
            <a:r>
              <a:rPr lang="en-US" sz="2460" b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Interpretação</a:t>
            </a:r>
            <a:endParaRPr sz="24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7"/>
          <p:cNvSpPr/>
          <p:nvPr/>
        </p:nvSpPr>
        <p:spPr>
          <a:xfrm>
            <a:off x="9865281" y="4361378"/>
            <a:ext cx="3570208" cy="90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003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68"/>
              <a:buFont typeface="Barlow"/>
              <a:buNone/>
            </a:pPr>
            <a:r>
              <a:rPr lang="en-US" sz="1968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Compreender o significado dos padrões descobertos.</a:t>
            </a:r>
            <a:endParaRPr sz="196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8"/>
          <p:cNvSpPr/>
          <p:nvPr/>
        </p:nvSpPr>
        <p:spPr>
          <a:xfrm>
            <a:off x="937379" y="1291709"/>
            <a:ext cx="10002764" cy="81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21"/>
              <a:buFont typeface="Barlow"/>
              <a:buNone/>
            </a:pPr>
            <a:r>
              <a:rPr lang="en-US" sz="4921" b="1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Apresentação</a:t>
            </a:r>
            <a:r>
              <a:rPr lang="en-US" sz="4921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4921" b="1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Resultados</a:t>
            </a:r>
            <a:endParaRPr sz="492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8"/>
          <p:cNvSpPr/>
          <p:nvPr/>
        </p:nvSpPr>
        <p:spPr>
          <a:xfrm>
            <a:off x="7290316" y="2479000"/>
            <a:ext cx="49887" cy="4458772"/>
          </a:xfrm>
          <a:prstGeom prst="rect">
            <a:avLst/>
          </a:prstGeom>
          <a:solidFill>
            <a:srgbClr val="9108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8"/>
          <p:cNvSpPr/>
          <p:nvPr/>
        </p:nvSpPr>
        <p:spPr>
          <a:xfrm>
            <a:off x="7596366" y="2906970"/>
            <a:ext cx="874871" cy="49887"/>
          </a:xfrm>
          <a:prstGeom prst="rect">
            <a:avLst/>
          </a:prstGeom>
          <a:solidFill>
            <a:srgbClr val="9108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8"/>
          <p:cNvSpPr/>
          <p:nvPr/>
        </p:nvSpPr>
        <p:spPr>
          <a:xfrm>
            <a:off x="7034034" y="2650808"/>
            <a:ext cx="562332" cy="562332"/>
          </a:xfrm>
          <a:prstGeom prst="roundRect">
            <a:avLst>
              <a:gd name="adj" fmla="val 9757"/>
            </a:avLst>
          </a:prstGeom>
          <a:solidFill>
            <a:srgbClr val="790709"/>
          </a:solidFill>
          <a:ln w="9525" cap="flat" cmpd="sng">
            <a:solidFill>
              <a:srgbClr val="9108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8"/>
          <p:cNvSpPr/>
          <p:nvPr/>
        </p:nvSpPr>
        <p:spPr>
          <a:xfrm>
            <a:off x="7250370" y="2688312"/>
            <a:ext cx="129540" cy="48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952"/>
              <a:buFont typeface="Barlow"/>
              <a:buNone/>
            </a:pPr>
            <a:r>
              <a:rPr lang="en-US" sz="2952" b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29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8"/>
          <p:cNvSpPr/>
          <p:nvPr/>
        </p:nvSpPr>
        <p:spPr>
          <a:xfrm>
            <a:off x="8690015" y="2728913"/>
            <a:ext cx="2499717" cy="40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60"/>
              <a:buFont typeface="Barlow"/>
              <a:buNone/>
            </a:pPr>
            <a:r>
              <a:rPr lang="en-US" sz="2460" b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Relatórios</a:t>
            </a:r>
            <a:endParaRPr sz="24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8"/>
          <p:cNvSpPr/>
          <p:nvPr/>
        </p:nvSpPr>
        <p:spPr>
          <a:xfrm>
            <a:off x="8690015" y="3384947"/>
            <a:ext cx="5003006" cy="90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003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68"/>
              <a:buFont typeface="Barlow"/>
              <a:buNone/>
            </a:pPr>
            <a:r>
              <a:rPr lang="en-US" sz="1968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Incluir estatísticas, tabelas, gráficos e outros recursos visuais.</a:t>
            </a:r>
            <a:endParaRPr sz="196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8"/>
          <p:cNvSpPr/>
          <p:nvPr/>
        </p:nvSpPr>
        <p:spPr>
          <a:xfrm>
            <a:off x="6159163" y="4156770"/>
            <a:ext cx="874871" cy="49887"/>
          </a:xfrm>
          <a:prstGeom prst="rect">
            <a:avLst/>
          </a:prstGeom>
          <a:solidFill>
            <a:srgbClr val="9108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8"/>
          <p:cNvSpPr/>
          <p:nvPr/>
        </p:nvSpPr>
        <p:spPr>
          <a:xfrm>
            <a:off x="7034034" y="3900607"/>
            <a:ext cx="562332" cy="562332"/>
          </a:xfrm>
          <a:prstGeom prst="roundRect">
            <a:avLst>
              <a:gd name="adj" fmla="val 9757"/>
            </a:avLst>
          </a:prstGeom>
          <a:solidFill>
            <a:srgbClr val="790709"/>
          </a:solidFill>
          <a:ln w="9525" cap="flat" cmpd="sng">
            <a:solidFill>
              <a:srgbClr val="9108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8"/>
          <p:cNvSpPr/>
          <p:nvPr/>
        </p:nvSpPr>
        <p:spPr>
          <a:xfrm>
            <a:off x="7212270" y="3938111"/>
            <a:ext cx="205740" cy="48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952"/>
              <a:buFont typeface="Barlow"/>
              <a:buNone/>
            </a:pPr>
            <a:r>
              <a:rPr lang="en-US" sz="2952" b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29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8"/>
          <p:cNvSpPr/>
          <p:nvPr/>
        </p:nvSpPr>
        <p:spPr>
          <a:xfrm>
            <a:off x="2133600" y="3978712"/>
            <a:ext cx="3806785" cy="40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60"/>
              <a:buFont typeface="Barlow"/>
              <a:buNone/>
            </a:pPr>
            <a:r>
              <a:rPr lang="en-US" sz="2460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Visualização</a:t>
            </a:r>
            <a:r>
              <a:rPr lang="en-US" sz="2460" b="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de Dados</a:t>
            </a:r>
            <a:endParaRPr sz="246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8"/>
          <p:cNvSpPr/>
          <p:nvPr/>
        </p:nvSpPr>
        <p:spPr>
          <a:xfrm>
            <a:off x="937379" y="4634746"/>
            <a:ext cx="5003006" cy="90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8003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68"/>
              <a:buFont typeface="Barlow"/>
              <a:buNone/>
            </a:pPr>
            <a:r>
              <a:rPr lang="en-US" sz="1968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Gráficos e mapas para ajudar a ver tendências e padrões nos dados.</a:t>
            </a:r>
            <a:endParaRPr sz="196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8"/>
          <p:cNvSpPr/>
          <p:nvPr/>
        </p:nvSpPr>
        <p:spPr>
          <a:xfrm>
            <a:off x="7596366" y="5309652"/>
            <a:ext cx="874871" cy="49887"/>
          </a:xfrm>
          <a:prstGeom prst="rect">
            <a:avLst/>
          </a:prstGeom>
          <a:solidFill>
            <a:srgbClr val="9108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8"/>
          <p:cNvSpPr/>
          <p:nvPr/>
        </p:nvSpPr>
        <p:spPr>
          <a:xfrm>
            <a:off x="7034034" y="5053489"/>
            <a:ext cx="562332" cy="562332"/>
          </a:xfrm>
          <a:prstGeom prst="roundRect">
            <a:avLst>
              <a:gd name="adj" fmla="val 9757"/>
            </a:avLst>
          </a:prstGeom>
          <a:solidFill>
            <a:srgbClr val="790709"/>
          </a:solidFill>
          <a:ln w="9525" cap="flat" cmpd="sng">
            <a:solidFill>
              <a:srgbClr val="9108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8"/>
          <p:cNvSpPr/>
          <p:nvPr/>
        </p:nvSpPr>
        <p:spPr>
          <a:xfrm>
            <a:off x="7216080" y="5090993"/>
            <a:ext cx="198120" cy="48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952"/>
              <a:buFont typeface="Barlow"/>
              <a:buNone/>
            </a:pPr>
            <a:r>
              <a:rPr lang="en-US" sz="2952" b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29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8"/>
          <p:cNvSpPr/>
          <p:nvPr/>
        </p:nvSpPr>
        <p:spPr>
          <a:xfrm>
            <a:off x="8690015" y="5131594"/>
            <a:ext cx="2499717" cy="40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60"/>
              <a:buFont typeface="Barlow"/>
              <a:buNone/>
            </a:pPr>
            <a:r>
              <a:rPr lang="en-US" sz="2460" b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Interpretação</a:t>
            </a:r>
            <a:endParaRPr sz="24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8"/>
          <p:cNvSpPr/>
          <p:nvPr/>
        </p:nvSpPr>
        <p:spPr>
          <a:xfrm>
            <a:off x="8690015" y="5787628"/>
            <a:ext cx="5003006" cy="90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003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68"/>
              <a:buFont typeface="Barlow"/>
              <a:buNone/>
            </a:pPr>
            <a:r>
              <a:rPr lang="en-US" sz="1968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Apresentar o significado e as implicações dos padrões identificados.</a:t>
            </a:r>
            <a:endParaRPr sz="196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9"/>
          <p:cNvSpPr/>
          <p:nvPr/>
        </p:nvSpPr>
        <p:spPr>
          <a:xfrm>
            <a:off x="905469" y="664964"/>
            <a:ext cx="9860501" cy="784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54"/>
              <a:buFont typeface="Barlow"/>
              <a:buNone/>
            </a:pPr>
            <a:r>
              <a:rPr lang="en-US" sz="4754" b="1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Utilização</a:t>
            </a:r>
            <a:r>
              <a:rPr lang="en-US" sz="4754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do </a:t>
            </a:r>
            <a:r>
              <a:rPr lang="en-US" sz="4754" b="1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Conhecimento</a:t>
            </a:r>
            <a:endParaRPr sz="475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1960" y="1811893"/>
            <a:ext cx="3139202" cy="313920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9"/>
          <p:cNvSpPr/>
          <p:nvPr/>
        </p:nvSpPr>
        <p:spPr>
          <a:xfrm>
            <a:off x="1650921" y="5192554"/>
            <a:ext cx="3019050" cy="39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77"/>
              <a:buFont typeface="Barlow"/>
              <a:buNone/>
            </a:pPr>
            <a:r>
              <a:rPr lang="en-US" sz="2377" b="1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Máquina</a:t>
            </a:r>
            <a:r>
              <a:rPr lang="en-US" sz="2377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vs Humano</a:t>
            </a:r>
            <a:endParaRPr sz="237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9"/>
          <p:cNvSpPr/>
          <p:nvPr/>
        </p:nvSpPr>
        <p:spPr>
          <a:xfrm>
            <a:off x="905470" y="5826323"/>
            <a:ext cx="4112181" cy="1303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8006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1"/>
              <a:buFont typeface="Barlow"/>
              <a:buNone/>
            </a:pPr>
            <a:r>
              <a:rPr lang="en-US" sz="190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Com a </a:t>
            </a:r>
            <a:r>
              <a:rPr lang="en-US" sz="190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ajuda</a:t>
            </a:r>
            <a:r>
              <a:rPr lang="en-US" sz="190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de ferramentas de KDD, </a:t>
            </a:r>
            <a:r>
              <a:rPr lang="en-US" sz="190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máquinas</a:t>
            </a:r>
            <a:r>
              <a:rPr lang="en-US" sz="190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0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podem</a:t>
            </a:r>
            <a:r>
              <a:rPr lang="en-US" sz="190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0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tomar</a:t>
            </a:r>
            <a:r>
              <a:rPr lang="en-US" sz="190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0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decisões</a:t>
            </a:r>
            <a:r>
              <a:rPr lang="en-US" sz="190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0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mais</a:t>
            </a:r>
            <a:r>
              <a:rPr lang="en-US" sz="190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0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precisas</a:t>
            </a:r>
            <a:r>
              <a:rPr lang="en-US" sz="190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190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rápidas</a:t>
            </a:r>
            <a:r>
              <a:rPr lang="en-US" sz="190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do que </a:t>
            </a:r>
            <a:r>
              <a:rPr lang="en-US" sz="190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humanos</a:t>
            </a:r>
            <a:r>
              <a:rPr lang="en-US" sz="190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sz="190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45599" y="1811893"/>
            <a:ext cx="3139202" cy="313920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9"/>
          <p:cNvSpPr/>
          <p:nvPr/>
        </p:nvSpPr>
        <p:spPr>
          <a:xfrm>
            <a:off x="6107787" y="5192554"/>
            <a:ext cx="2414707" cy="39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77"/>
              <a:buFont typeface="Barlow"/>
              <a:buNone/>
            </a:pPr>
            <a:r>
              <a:rPr lang="en-US" sz="2377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Exemplo</a:t>
            </a:r>
            <a:endParaRPr sz="23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9"/>
          <p:cNvSpPr/>
          <p:nvPr/>
        </p:nvSpPr>
        <p:spPr>
          <a:xfrm>
            <a:off x="5259110" y="5826323"/>
            <a:ext cx="4112181" cy="173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8006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1"/>
              <a:buFont typeface="Barlow"/>
              <a:buNone/>
            </a:pPr>
            <a:r>
              <a:rPr lang="en-US" sz="190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Analisar dados do histórico de compras dos clientes para desenvolver ofertas personalizadas e antecipar as necessidades do cliente.</a:t>
            </a:r>
            <a:endParaRPr sz="19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99238" y="1811893"/>
            <a:ext cx="3139202" cy="3139202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9"/>
          <p:cNvSpPr/>
          <p:nvPr/>
        </p:nvSpPr>
        <p:spPr>
          <a:xfrm>
            <a:off x="10461427" y="5192554"/>
            <a:ext cx="2414707" cy="39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77"/>
              <a:buFont typeface="Barlow"/>
              <a:buNone/>
            </a:pPr>
            <a:r>
              <a:rPr lang="en-US" sz="2377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Mais exemplos</a:t>
            </a:r>
            <a:endParaRPr sz="23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9"/>
          <p:cNvSpPr/>
          <p:nvPr/>
        </p:nvSpPr>
        <p:spPr>
          <a:xfrm>
            <a:off x="9612749" y="5826323"/>
            <a:ext cx="4112181" cy="173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8006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1"/>
              <a:buFont typeface="Barlow"/>
              <a:buNone/>
            </a:pPr>
            <a:r>
              <a:rPr lang="en-US" sz="190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Analisar</a:t>
            </a:r>
            <a:r>
              <a:rPr lang="en-US" sz="190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dados </a:t>
            </a:r>
            <a:r>
              <a:rPr lang="en-US" sz="190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médicos</a:t>
            </a:r>
            <a:r>
              <a:rPr lang="en-US" sz="190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sz="190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identificar</a:t>
            </a:r>
            <a:r>
              <a:rPr lang="en-US" sz="190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0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doenças</a:t>
            </a:r>
            <a:r>
              <a:rPr lang="en-US" sz="190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0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em</a:t>
            </a:r>
            <a:r>
              <a:rPr lang="en-US" sz="190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0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estágio</a:t>
            </a:r>
            <a:r>
              <a:rPr lang="en-US" sz="190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0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inicial</a:t>
            </a:r>
            <a:r>
              <a:rPr lang="en-US" sz="190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190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desenvolver</a:t>
            </a:r>
            <a:r>
              <a:rPr lang="en-US" sz="190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0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novos</a:t>
            </a:r>
            <a:r>
              <a:rPr lang="en-US" sz="190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0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protocolos</a:t>
            </a:r>
            <a:r>
              <a:rPr lang="en-US" sz="1901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90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tratamento</a:t>
            </a:r>
            <a:endParaRPr sz="190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"/>
          <p:cNvSpPr txBox="1">
            <a:spLocks noGrp="1"/>
          </p:cNvSpPr>
          <p:nvPr>
            <p:ph type="subTitle" idx="1"/>
          </p:nvPr>
        </p:nvSpPr>
        <p:spPr>
          <a:xfrm>
            <a:off x="1" y="3906706"/>
            <a:ext cx="9124698" cy="90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Unidade 2 – Módulo 1</a:t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1" y="2553600"/>
            <a:ext cx="12436066" cy="131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6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Formação em Data Analytics</a:t>
            </a:r>
            <a:endParaRPr sz="5760" b="0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1" y="4702631"/>
            <a:ext cx="5845703" cy="64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73100" rIns="146275" bIns="731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Professor</a:t>
            </a:r>
            <a:r>
              <a:rPr lang="en-US" sz="224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3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MSc. Alex Souza</a:t>
            </a:r>
            <a:endParaRPr sz="22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94320" y="5342807"/>
            <a:ext cx="2657894" cy="2657894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937379" y="1585436"/>
            <a:ext cx="5753100" cy="81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21"/>
              <a:buFont typeface="Barlow"/>
              <a:buNone/>
            </a:pPr>
            <a:r>
              <a:rPr lang="en-US" sz="4921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Considerações finais</a:t>
            </a:r>
            <a:endParaRPr sz="492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0"/>
          <p:cNvSpPr/>
          <p:nvPr/>
        </p:nvSpPr>
        <p:spPr>
          <a:xfrm>
            <a:off x="937379" y="2772727"/>
            <a:ext cx="4085273" cy="3871436"/>
          </a:xfrm>
          <a:prstGeom prst="roundRect">
            <a:avLst>
              <a:gd name="adj" fmla="val 1417"/>
            </a:avLst>
          </a:prstGeom>
          <a:solidFill>
            <a:srgbClr val="790709"/>
          </a:solidFill>
          <a:ln w="9525" cap="flat" cmpd="sng">
            <a:solidFill>
              <a:srgbClr val="9108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1194911" y="3030260"/>
            <a:ext cx="2499717" cy="40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60"/>
              <a:buFont typeface="Barlow"/>
              <a:buNone/>
            </a:pPr>
            <a:r>
              <a:rPr lang="en-US" sz="2460" b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Ferramentas</a:t>
            </a:r>
            <a:endParaRPr sz="24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0"/>
          <p:cNvSpPr/>
          <p:nvPr/>
        </p:nvSpPr>
        <p:spPr>
          <a:xfrm>
            <a:off x="1194911" y="3686294"/>
            <a:ext cx="3570208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003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68"/>
              <a:buFont typeface="Barlow"/>
              <a:buNone/>
            </a:pPr>
            <a:r>
              <a:rPr lang="en-US" sz="1968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O processo de KDD ganhou impulso devido à disponibilidade de ferramentas sofisticadas, como Data Warehouses, Hadoop e SAS.</a:t>
            </a:r>
            <a:endParaRPr sz="196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0"/>
          <p:cNvSpPr/>
          <p:nvPr/>
        </p:nvSpPr>
        <p:spPr>
          <a:xfrm>
            <a:off x="5272564" y="2772727"/>
            <a:ext cx="4085273" cy="3871436"/>
          </a:xfrm>
          <a:prstGeom prst="roundRect">
            <a:avLst>
              <a:gd name="adj" fmla="val 1417"/>
            </a:avLst>
          </a:prstGeom>
          <a:solidFill>
            <a:srgbClr val="790709"/>
          </a:solidFill>
          <a:ln w="9525" cap="flat" cmpd="sng">
            <a:solidFill>
              <a:srgbClr val="9108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5530096" y="3030260"/>
            <a:ext cx="2499717" cy="40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60"/>
              <a:buFont typeface="Barlow"/>
              <a:buNone/>
            </a:pPr>
            <a:r>
              <a:rPr lang="en-US" sz="2460" b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Avanços</a:t>
            </a:r>
            <a:endParaRPr sz="24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0"/>
          <p:cNvSpPr/>
          <p:nvPr/>
        </p:nvSpPr>
        <p:spPr>
          <a:xfrm>
            <a:off x="5530096" y="3686294"/>
            <a:ext cx="3570208" cy="180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003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68"/>
              <a:buFont typeface="Barlow"/>
              <a:buNone/>
            </a:pPr>
            <a:r>
              <a:rPr lang="en-US" sz="1968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 tecnologia continua avançando, permitindo a coleta e análise de dados mais precisos em uma escala ainda maior.</a:t>
            </a:r>
            <a:endParaRPr sz="196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0"/>
          <p:cNvSpPr/>
          <p:nvPr/>
        </p:nvSpPr>
        <p:spPr>
          <a:xfrm>
            <a:off x="9607748" y="2772727"/>
            <a:ext cx="4085273" cy="3871436"/>
          </a:xfrm>
          <a:prstGeom prst="roundRect">
            <a:avLst>
              <a:gd name="adj" fmla="val 1417"/>
            </a:avLst>
          </a:prstGeom>
          <a:solidFill>
            <a:srgbClr val="790709"/>
          </a:solidFill>
          <a:ln w="9525" cap="flat" cmpd="sng">
            <a:solidFill>
              <a:srgbClr val="9108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9865281" y="3030260"/>
            <a:ext cx="3570208" cy="40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60"/>
              <a:buFont typeface="Barlow"/>
              <a:buNone/>
            </a:pPr>
            <a:r>
              <a:rPr lang="en-US" sz="2460" b="1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Potencial</a:t>
            </a:r>
            <a:endParaRPr sz="246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0"/>
          <p:cNvSpPr/>
          <p:nvPr/>
        </p:nvSpPr>
        <p:spPr>
          <a:xfrm>
            <a:off x="9607748" y="3686294"/>
            <a:ext cx="4085273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003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68"/>
              <a:buFont typeface="Barlow"/>
              <a:buNone/>
            </a:pP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O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potencial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da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Descoberta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Conhecimento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em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Bancos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de Dados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ainda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não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foi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completamente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explorado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. Novas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aplicações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continuam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surgindo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todos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os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968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dias</a:t>
            </a:r>
            <a:r>
              <a:rPr lang="en-US" sz="1968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sz="196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"/>
          <p:cNvSpPr/>
          <p:nvPr/>
        </p:nvSpPr>
        <p:spPr>
          <a:xfrm>
            <a:off x="5137215" y="1191177"/>
            <a:ext cx="4355969" cy="11079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0" b="1" dirty="0" err="1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rPr>
              <a:t>Obrigado</a:t>
            </a:r>
            <a:r>
              <a:rPr lang="en-US" sz="6480" b="1" dirty="0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rPr>
              <a:t>!</a:t>
            </a:r>
            <a:endParaRPr dirty="0"/>
          </a:p>
        </p:txBody>
      </p:sp>
      <p:pic>
        <p:nvPicPr>
          <p:cNvPr id="432" name="Google Shape;432;p21" descr="Shape&#10;&#10;Description automatically generated with low confidenc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8882" y="2888060"/>
            <a:ext cx="3212636" cy="321263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1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 w="9525" cap="flat" cmpd="sng">
            <a:solidFill>
              <a:srgbClr val="FFFFFF">
                <a:alpha val="6392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2"/>
          <p:cNvSpPr/>
          <p:nvPr/>
        </p:nvSpPr>
        <p:spPr>
          <a:xfrm>
            <a:off x="833199" y="1104424"/>
            <a:ext cx="8626487" cy="346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86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5249"/>
              <a:buFont typeface="Corben"/>
              <a:buNone/>
            </a:pPr>
            <a:r>
              <a:rPr lang="en-US" sz="5249" b="0" i="0" u="none" strike="noStrike" cap="none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CRISP-DM: </a:t>
            </a:r>
            <a:r>
              <a:rPr lang="en-US" sz="5249" b="0" i="0" u="none" strike="noStrike" cap="none" dirty="0" err="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Descobrindo</a:t>
            </a:r>
            <a:r>
              <a:rPr lang="en-US" sz="5249" b="0" i="0" u="none" strike="noStrike" cap="none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r>
              <a:rPr lang="en-US" sz="5249" b="0" i="0" u="none" strike="noStrike" cap="none" dirty="0" err="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Conhecimentos</a:t>
            </a:r>
            <a:r>
              <a:rPr lang="en-US" sz="5249" b="0" i="0" u="none" strike="noStrike" cap="none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r>
              <a:rPr lang="en-US" sz="5249" b="0" i="0" u="none" strike="noStrike" cap="none" dirty="0" err="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em</a:t>
            </a:r>
            <a:r>
              <a:rPr lang="en-US" sz="5249" b="0" i="0" u="none" strike="noStrike" cap="none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Dados</a:t>
            </a:r>
            <a:endParaRPr sz="5249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2"/>
          <p:cNvSpPr/>
          <p:nvPr/>
        </p:nvSpPr>
        <p:spPr>
          <a:xfrm>
            <a:off x="833199" y="4903827"/>
            <a:ext cx="7477601" cy="159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 </a:t>
            </a:r>
            <a:r>
              <a:rPr lang="en-US" sz="1750" b="1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CRISP-DM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(</a:t>
            </a:r>
            <a:r>
              <a:rPr lang="en-US" sz="1750" b="0" i="1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Cross Industry Standard Process for Data Mining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) é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uma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metodologia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de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mineração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de dados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amplamente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utilizada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Isso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permite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que as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organizações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obtenham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insights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valiosos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a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partir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de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seus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dados.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Aprenda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como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implementar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esta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metodologia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e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alcance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insights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importantes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</a:t>
            </a:r>
            <a:endParaRPr sz="17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2"/>
          <p:cNvSpPr/>
          <p:nvPr/>
        </p:nvSpPr>
        <p:spPr>
          <a:xfrm>
            <a:off x="833199" y="6725245"/>
            <a:ext cx="355402" cy="355402"/>
          </a:xfrm>
          <a:prstGeom prst="roundRect">
            <a:avLst>
              <a:gd name="adj" fmla="val 25726039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21922" y="7736475"/>
            <a:ext cx="340162" cy="340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74725" y="0"/>
            <a:ext cx="5055675" cy="7583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 w="9525" cap="flat" cmpd="sng">
            <a:solidFill>
              <a:srgbClr val="FFFFFF">
                <a:alpha val="6392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3" name="Google Shape;453;p2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8470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3"/>
          <p:cNvSpPr/>
          <p:nvPr/>
        </p:nvSpPr>
        <p:spPr>
          <a:xfrm>
            <a:off x="833199" y="1785104"/>
            <a:ext cx="7679430" cy="72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74"/>
              <a:buFont typeface="Corben"/>
              <a:buNone/>
            </a:pPr>
            <a:r>
              <a:rPr lang="en-US" sz="4374" b="0" i="0" u="none" strike="noStrike" cap="none" dirty="0" err="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Introdução</a:t>
            </a:r>
            <a:r>
              <a:rPr lang="en-US" sz="4374" b="0" i="0" u="none" strike="noStrike" cap="none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r>
              <a:rPr lang="en-US" sz="4374" b="0" i="0" u="none" strike="noStrike" cap="none" dirty="0" err="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ao</a:t>
            </a:r>
            <a:r>
              <a:rPr lang="en-US" sz="4374" b="0" i="0" u="none" strike="noStrike" cap="none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CRISP-DM</a:t>
            </a:r>
            <a:endParaRPr sz="4374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3"/>
          <p:cNvSpPr/>
          <p:nvPr/>
        </p:nvSpPr>
        <p:spPr>
          <a:xfrm>
            <a:off x="833199" y="2993231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D2D9F9"/>
          </a:solidFill>
          <a:ln w="9525" cap="flat" cmpd="sng">
            <a:solidFill>
              <a:srgbClr val="A5B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3"/>
          <p:cNvSpPr/>
          <p:nvPr/>
        </p:nvSpPr>
        <p:spPr>
          <a:xfrm>
            <a:off x="1033582" y="3026569"/>
            <a:ext cx="99060" cy="43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3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24"/>
              <a:buFont typeface="Corben"/>
              <a:buNone/>
            </a:pPr>
            <a:r>
              <a:rPr lang="en-US" sz="2624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  <a:endParaRPr sz="262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3"/>
          <p:cNvSpPr/>
          <p:nvPr/>
        </p:nvSpPr>
        <p:spPr>
          <a:xfrm>
            <a:off x="1555312" y="3062645"/>
            <a:ext cx="3145275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87"/>
              <a:buFont typeface="Corben"/>
              <a:buNone/>
            </a:pPr>
            <a:r>
              <a:rPr lang="en-US" sz="2187" b="0" i="0" u="none" strike="noStrike" cap="none" dirty="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O que é o CRISP-DM?</a:t>
            </a:r>
            <a:endParaRPr sz="2187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3"/>
          <p:cNvSpPr/>
          <p:nvPr/>
        </p:nvSpPr>
        <p:spPr>
          <a:xfrm>
            <a:off x="1555313" y="3645813"/>
            <a:ext cx="3451146" cy="2398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 CRISP-DM é uma metodologia utilizada para mineração e análise de dados. Ele é frequentemente usado para ajudar as empresas a identificar insights valiosos em seus dados.</a:t>
            </a:r>
            <a:endParaRPr sz="17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3"/>
          <p:cNvSpPr/>
          <p:nvPr/>
        </p:nvSpPr>
        <p:spPr>
          <a:xfrm>
            <a:off x="5228630" y="2993231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D2D9F9"/>
          </a:solidFill>
          <a:ln w="9525" cap="flat" cmpd="sng">
            <a:solidFill>
              <a:srgbClr val="A5B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3"/>
          <p:cNvSpPr/>
          <p:nvPr/>
        </p:nvSpPr>
        <p:spPr>
          <a:xfrm>
            <a:off x="5390912" y="3026569"/>
            <a:ext cx="175260" cy="43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3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24"/>
              <a:buFont typeface="Corben"/>
              <a:buNone/>
            </a:pPr>
            <a:r>
              <a:rPr lang="en-US" sz="2624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2</a:t>
            </a:r>
            <a:endParaRPr sz="262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23"/>
          <p:cNvSpPr/>
          <p:nvPr/>
        </p:nvSpPr>
        <p:spPr>
          <a:xfrm>
            <a:off x="5950743" y="3062645"/>
            <a:ext cx="2951085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87"/>
              <a:buFont typeface="Corben"/>
              <a:buNone/>
            </a:pPr>
            <a:r>
              <a:rPr lang="en-US" sz="2187" b="0" i="0" u="none" strike="noStrike" cap="none" dirty="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Qual a </a:t>
            </a:r>
            <a:r>
              <a:rPr lang="en-US" sz="2187" b="0" i="0" u="none" strike="noStrike" cap="none" dirty="0" err="1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sua</a:t>
            </a:r>
            <a:r>
              <a:rPr lang="en-US" sz="2187" b="0" i="0" u="none" strike="noStrike" cap="none" dirty="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r>
              <a:rPr lang="en-US" sz="2187" b="0" i="0" u="none" strike="noStrike" cap="none" dirty="0" err="1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origem</a:t>
            </a:r>
            <a:r>
              <a:rPr lang="en-US" sz="2187" b="0" i="0" u="none" strike="noStrike" cap="none" dirty="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?</a:t>
            </a:r>
            <a:endParaRPr sz="2187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3"/>
          <p:cNvSpPr/>
          <p:nvPr/>
        </p:nvSpPr>
        <p:spPr>
          <a:xfrm>
            <a:off x="5950744" y="3645813"/>
            <a:ext cx="3451146" cy="279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 CRISP-DM foi criado em 1996 por um consórcio composto por várias empresas líderes em mineração de dados. Tornou-se uma estrutura amplamente aceita para mineração de dados empresarial.</a:t>
            </a:r>
            <a:endParaRPr sz="17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3"/>
          <p:cNvSpPr/>
          <p:nvPr/>
        </p:nvSpPr>
        <p:spPr>
          <a:xfrm>
            <a:off x="9624060" y="2993231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D2D9F9"/>
          </a:solidFill>
          <a:ln w="9525" cap="flat" cmpd="sng">
            <a:solidFill>
              <a:srgbClr val="A5B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3"/>
          <p:cNvSpPr/>
          <p:nvPr/>
        </p:nvSpPr>
        <p:spPr>
          <a:xfrm>
            <a:off x="9778722" y="3026569"/>
            <a:ext cx="190500" cy="43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3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24"/>
              <a:buFont typeface="Corben"/>
              <a:buNone/>
            </a:pPr>
            <a:r>
              <a:rPr lang="en-US" sz="2624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3</a:t>
            </a:r>
            <a:endParaRPr sz="262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3"/>
          <p:cNvSpPr/>
          <p:nvPr/>
        </p:nvSpPr>
        <p:spPr>
          <a:xfrm>
            <a:off x="10346174" y="3062645"/>
            <a:ext cx="2221944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87"/>
              <a:buFont typeface="Corben"/>
              <a:buNone/>
            </a:pPr>
            <a:r>
              <a:rPr lang="en-US" sz="2187" b="0" i="0" u="none" strike="noStrike" cap="none" dirty="0" err="1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Pra</a:t>
            </a:r>
            <a:r>
              <a:rPr lang="en-US" sz="2187" b="0" i="0" u="none" strike="noStrike" cap="none" dirty="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 que serve?</a:t>
            </a:r>
            <a:endParaRPr sz="2187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23"/>
          <p:cNvSpPr/>
          <p:nvPr/>
        </p:nvSpPr>
        <p:spPr>
          <a:xfrm>
            <a:off x="10346174" y="3645813"/>
            <a:ext cx="3451146" cy="279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 CRISP-DM permite uma abordagem sistemática para mineração de dados, ajudando as organizações a alcançar insights valiosos de seus dados de maneira consistente e repetível.</a:t>
            </a:r>
            <a:endParaRPr sz="17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2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4"/>
          <p:cNvSpPr/>
          <p:nvPr/>
        </p:nvSpPr>
        <p:spPr>
          <a:xfrm>
            <a:off x="711279" y="522565"/>
            <a:ext cx="4552831" cy="739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15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81"/>
              <a:buFont typeface="Corben"/>
              <a:buNone/>
            </a:pPr>
            <a:r>
              <a:rPr lang="en-US" sz="4481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CRISP-DM</a:t>
            </a:r>
            <a:endParaRPr sz="448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4"/>
          <p:cNvSpPr/>
          <p:nvPr/>
        </p:nvSpPr>
        <p:spPr>
          <a:xfrm>
            <a:off x="711279" y="1546860"/>
            <a:ext cx="13207841" cy="34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4"/>
              <a:buFont typeface="Calibri"/>
              <a:buNone/>
            </a:pPr>
            <a:endParaRPr sz="149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24"/>
          <p:cNvSpPr/>
          <p:nvPr/>
        </p:nvSpPr>
        <p:spPr>
          <a:xfrm>
            <a:off x="711279" y="7365683"/>
            <a:ext cx="13207841" cy="34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4"/>
              <a:buFont typeface="Calibri"/>
              <a:buNone/>
            </a:pPr>
            <a:endParaRPr sz="149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p24" descr="undefined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18702" y="1148894"/>
            <a:ext cx="6371536" cy="638746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 w="9525" cap="flat" cmpd="sng">
            <a:solidFill>
              <a:srgbClr val="FFFFFF">
                <a:alpha val="6392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5" name="Google Shape;485;p25"/>
          <p:cNvSpPr/>
          <p:nvPr/>
        </p:nvSpPr>
        <p:spPr>
          <a:xfrm>
            <a:off x="583167" y="1533406"/>
            <a:ext cx="4250089" cy="505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8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062"/>
              <a:buFont typeface="Corben"/>
              <a:buNone/>
            </a:pPr>
            <a:r>
              <a:rPr lang="en-US" sz="3062" b="0" i="0" u="none" strike="noStrike" cap="none" dirty="0" err="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Fases</a:t>
            </a:r>
            <a:r>
              <a:rPr lang="en-US" sz="3062" b="0" i="0" u="none" strike="noStrike" cap="none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do CRISP-DM</a:t>
            </a:r>
            <a:endParaRPr sz="3062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p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3454" y="2272070"/>
            <a:ext cx="2488525" cy="24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5"/>
          <p:cNvSpPr/>
          <p:nvPr/>
        </p:nvSpPr>
        <p:spPr>
          <a:xfrm>
            <a:off x="304800" y="4916091"/>
            <a:ext cx="3527702" cy="25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998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531"/>
              <a:buFont typeface="Corben"/>
              <a:buNone/>
            </a:pPr>
            <a:r>
              <a:rPr lang="en-US" sz="1531" b="1" i="0" u="none" strike="noStrike" cap="none" dirty="0" err="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Entendimento</a:t>
            </a:r>
            <a:r>
              <a:rPr lang="en-US" sz="1531" b="1" i="0" u="none" strike="noStrike" cap="none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do </a:t>
            </a:r>
            <a:r>
              <a:rPr lang="en-US" sz="1531" b="1" i="0" u="none" strike="noStrike" cap="none" dirty="0" err="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Negócio</a:t>
            </a:r>
            <a:endParaRPr sz="1531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25"/>
          <p:cNvSpPr/>
          <p:nvPr/>
        </p:nvSpPr>
        <p:spPr>
          <a:xfrm>
            <a:off x="583049" y="5324237"/>
            <a:ext cx="3249454" cy="111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7991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25"/>
              <a:buFont typeface="Nobile"/>
              <a:buNone/>
            </a:pPr>
            <a:r>
              <a:rPr lang="en-US" sz="1225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Os objetivos do projeto são definidos, analisando-se as metas da empresa, determinando as principais perguntas de negócios a serem respondidas.</a:t>
            </a:r>
            <a:endParaRPr sz="1225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2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68403" y="2272070"/>
            <a:ext cx="2488525" cy="24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25"/>
          <p:cNvSpPr/>
          <p:nvPr/>
        </p:nvSpPr>
        <p:spPr>
          <a:xfrm>
            <a:off x="3832502" y="4916091"/>
            <a:ext cx="3404950" cy="25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998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531"/>
              <a:buFont typeface="Corben"/>
              <a:buNone/>
            </a:pPr>
            <a:r>
              <a:rPr lang="en-US" sz="1531" b="1" i="0" u="sng" strike="noStrike" cap="none" dirty="0" err="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Entendimento</a:t>
            </a:r>
            <a:r>
              <a:rPr lang="en-US" sz="1531" b="1" i="0" u="sng" strike="noStrike" cap="none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dos Dados</a:t>
            </a:r>
            <a:endParaRPr sz="1531" b="1" i="0" u="sng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25"/>
          <p:cNvSpPr/>
          <p:nvPr/>
        </p:nvSpPr>
        <p:spPr>
          <a:xfrm>
            <a:off x="3987998" y="5324237"/>
            <a:ext cx="3249454" cy="83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7991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25"/>
              <a:buFont typeface="Nobile"/>
              <a:buNone/>
            </a:pPr>
            <a:r>
              <a:rPr lang="en-US" sz="1225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Os dados relevantes para o projeto são identificados, coletados, integrados e selecionados para posterior análise.</a:t>
            </a:r>
            <a:endParaRPr sz="1225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2" name="Google Shape;492;p2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73352" y="2272070"/>
            <a:ext cx="2488525" cy="24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5"/>
          <p:cNvSpPr/>
          <p:nvPr/>
        </p:nvSpPr>
        <p:spPr>
          <a:xfrm>
            <a:off x="7392948" y="4916091"/>
            <a:ext cx="3249454" cy="50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998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531"/>
              <a:buFont typeface="Corben"/>
              <a:buNone/>
            </a:pPr>
            <a:r>
              <a:rPr lang="en-US" sz="1531" b="1" i="0" u="sng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Preparação dos Dados</a:t>
            </a:r>
            <a:endParaRPr sz="1531" b="1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5"/>
          <p:cNvSpPr/>
          <p:nvPr/>
        </p:nvSpPr>
        <p:spPr>
          <a:xfrm>
            <a:off x="7392948" y="5327639"/>
            <a:ext cx="3249454" cy="111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7991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25"/>
              <a:buFont typeface="Nobile"/>
              <a:buNone/>
            </a:pPr>
            <a:r>
              <a:rPr lang="en-US" sz="1225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 conjunto de dados é </a:t>
            </a:r>
            <a:r>
              <a:rPr lang="en-US" sz="1225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preparado</a:t>
            </a:r>
            <a:r>
              <a:rPr lang="en-US" sz="1225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para a </a:t>
            </a:r>
            <a:r>
              <a:rPr lang="en-US" sz="1225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mineração</a:t>
            </a:r>
            <a:r>
              <a:rPr lang="en-US" sz="1225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de dados, </a:t>
            </a:r>
            <a:r>
              <a:rPr lang="en-US" sz="1225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limpo</a:t>
            </a:r>
            <a:r>
              <a:rPr lang="en-US" sz="1225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, </a:t>
            </a:r>
            <a:r>
              <a:rPr lang="en-US" sz="1225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traduzido</a:t>
            </a:r>
            <a:r>
              <a:rPr lang="en-US" sz="1225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e </a:t>
            </a:r>
            <a:r>
              <a:rPr lang="en-US" sz="1225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transformado</a:t>
            </a:r>
            <a:r>
              <a:rPr lang="en-US" sz="1225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1225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em</a:t>
            </a:r>
            <a:r>
              <a:rPr lang="en-US" sz="1225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um </a:t>
            </a:r>
            <a:r>
              <a:rPr lang="en-US" sz="1225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formato</a:t>
            </a:r>
            <a:r>
              <a:rPr lang="en-US" sz="1225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1225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aceitável</a:t>
            </a:r>
            <a:r>
              <a:rPr lang="en-US" sz="1225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para a </a:t>
            </a:r>
            <a:r>
              <a:rPr lang="en-US" sz="1225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análise</a:t>
            </a:r>
            <a:r>
              <a:rPr lang="en-US" sz="1225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</a:t>
            </a:r>
            <a:endParaRPr sz="1225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p2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78302" y="2272070"/>
            <a:ext cx="2488525" cy="24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5"/>
          <p:cNvSpPr/>
          <p:nvPr/>
        </p:nvSpPr>
        <p:spPr>
          <a:xfrm>
            <a:off x="11644908" y="4916091"/>
            <a:ext cx="1842492" cy="25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998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531"/>
              <a:buFont typeface="Corben"/>
              <a:buNone/>
            </a:pPr>
            <a:r>
              <a:rPr lang="en-US" sz="1531" b="1" i="0" u="none" strike="noStrike" cap="none" dirty="0" err="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Modelagem</a:t>
            </a:r>
            <a:endParaRPr sz="1531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25"/>
          <p:cNvSpPr/>
          <p:nvPr/>
        </p:nvSpPr>
        <p:spPr>
          <a:xfrm>
            <a:off x="10797897" y="5324237"/>
            <a:ext cx="3249454" cy="83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7991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25"/>
              <a:buFont typeface="Nobile"/>
              <a:buNone/>
            </a:pPr>
            <a:r>
              <a:rPr lang="en-US" sz="1225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 modelo final é selecionado para auxiliar a realização do objetivo de negócios pré-determinado.</a:t>
            </a:r>
            <a:endParaRPr sz="1225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 w="9525" cap="flat" cmpd="sng">
            <a:solidFill>
              <a:srgbClr val="FFFFFF">
                <a:alpha val="6392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6"/>
          <p:cNvSpPr/>
          <p:nvPr/>
        </p:nvSpPr>
        <p:spPr>
          <a:xfrm>
            <a:off x="833199" y="1918216"/>
            <a:ext cx="6309360" cy="72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74"/>
              <a:buFont typeface="Corben"/>
              <a:buNone/>
            </a:pPr>
            <a:r>
              <a:rPr lang="en-US" sz="4374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Avaliação e Implantação</a:t>
            </a:r>
            <a:endParaRPr sz="437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6"/>
          <p:cNvSpPr/>
          <p:nvPr/>
        </p:nvSpPr>
        <p:spPr>
          <a:xfrm>
            <a:off x="7293054" y="2973586"/>
            <a:ext cx="44410" cy="3337798"/>
          </a:xfrm>
          <a:prstGeom prst="rect">
            <a:avLst/>
          </a:prstGeom>
          <a:solidFill>
            <a:srgbClr val="A5B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6"/>
          <p:cNvSpPr/>
          <p:nvPr/>
        </p:nvSpPr>
        <p:spPr>
          <a:xfrm>
            <a:off x="7565172" y="3354050"/>
            <a:ext cx="777597" cy="44410"/>
          </a:xfrm>
          <a:prstGeom prst="rect">
            <a:avLst/>
          </a:prstGeom>
          <a:solidFill>
            <a:srgbClr val="A5B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6"/>
          <p:cNvSpPr/>
          <p:nvPr/>
        </p:nvSpPr>
        <p:spPr>
          <a:xfrm>
            <a:off x="7065228" y="3126343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D2D9F9"/>
          </a:solidFill>
          <a:ln w="9525" cap="flat" cmpd="sng">
            <a:solidFill>
              <a:srgbClr val="A5B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6"/>
          <p:cNvSpPr/>
          <p:nvPr/>
        </p:nvSpPr>
        <p:spPr>
          <a:xfrm>
            <a:off x="7265610" y="3159681"/>
            <a:ext cx="99060" cy="43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3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24"/>
              <a:buFont typeface="Corben"/>
              <a:buNone/>
            </a:pPr>
            <a:r>
              <a:rPr lang="en-US" sz="2624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  <a:endParaRPr sz="262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"/>
          <p:cNvSpPr/>
          <p:nvPr/>
        </p:nvSpPr>
        <p:spPr>
          <a:xfrm>
            <a:off x="8537258" y="3195757"/>
            <a:ext cx="2221944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87"/>
              <a:buFont typeface="Corben"/>
              <a:buNone/>
            </a:pPr>
            <a:r>
              <a:rPr lang="en-US" sz="2187" b="1" i="0" u="none" strike="noStrike" cap="none" dirty="0" err="1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Avaliação</a:t>
            </a:r>
            <a:endParaRPr sz="2187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"/>
          <p:cNvSpPr/>
          <p:nvPr/>
        </p:nvSpPr>
        <p:spPr>
          <a:xfrm>
            <a:off x="8537258" y="3778925"/>
            <a:ext cx="5259943" cy="7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 modelo construído é avaliado e revisado quanto à sua precisão e eficácia.</a:t>
            </a:r>
            <a:endParaRPr sz="17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"/>
          <p:cNvSpPr/>
          <p:nvPr/>
        </p:nvSpPr>
        <p:spPr>
          <a:xfrm>
            <a:off x="6287631" y="4464903"/>
            <a:ext cx="777597" cy="44410"/>
          </a:xfrm>
          <a:prstGeom prst="rect">
            <a:avLst/>
          </a:prstGeom>
          <a:solidFill>
            <a:srgbClr val="A5B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6"/>
          <p:cNvSpPr/>
          <p:nvPr/>
        </p:nvSpPr>
        <p:spPr>
          <a:xfrm>
            <a:off x="7065228" y="4237196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D2D9F9"/>
          </a:solidFill>
          <a:ln w="9525" cap="flat" cmpd="sng">
            <a:solidFill>
              <a:srgbClr val="A5B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6"/>
          <p:cNvSpPr/>
          <p:nvPr/>
        </p:nvSpPr>
        <p:spPr>
          <a:xfrm>
            <a:off x="7227510" y="4270534"/>
            <a:ext cx="175260" cy="43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3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24"/>
              <a:buFont typeface="Corben"/>
              <a:buNone/>
            </a:pPr>
            <a:r>
              <a:rPr lang="en-US" sz="2624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2</a:t>
            </a:r>
            <a:endParaRPr sz="262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6"/>
          <p:cNvSpPr/>
          <p:nvPr/>
        </p:nvSpPr>
        <p:spPr>
          <a:xfrm>
            <a:off x="1197429" y="4306610"/>
            <a:ext cx="4895714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87"/>
              <a:buFont typeface="Corben"/>
              <a:buNone/>
            </a:pPr>
            <a:r>
              <a:rPr lang="en-US" sz="2187" b="1" i="0" u="none" strike="noStrike" cap="none" dirty="0" err="1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Implantando</a:t>
            </a:r>
            <a:r>
              <a:rPr lang="en-US" sz="2187" b="1" i="0" u="none" strike="noStrike" cap="none" dirty="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 um </a:t>
            </a:r>
            <a:r>
              <a:rPr lang="en-US" sz="2187" b="1" i="0" u="none" strike="noStrike" cap="none" dirty="0" err="1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Modelo</a:t>
            </a:r>
            <a:endParaRPr sz="2187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6"/>
          <p:cNvSpPr/>
          <p:nvPr/>
        </p:nvSpPr>
        <p:spPr>
          <a:xfrm>
            <a:off x="833199" y="4889778"/>
            <a:ext cx="5259943" cy="119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 modelo implantado é monitorado e mantido para garantir que ele continue a atender às necessidades de negócios em mudança.</a:t>
            </a:r>
            <a:endParaRPr sz="17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Google Shape;517;p26" descr="DOCStore Brasil - O maior e-commerce de Sistema de Gestão - Livro A Startup  Enxuta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84011" y="4889778"/>
            <a:ext cx="1813190" cy="2640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 w="9525" cap="flat" cmpd="sng">
            <a:solidFill>
              <a:srgbClr val="FFFFFF">
                <a:alpha val="6392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833199" y="2066211"/>
            <a:ext cx="10934258" cy="72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74"/>
              <a:buFont typeface="Corben"/>
              <a:buNone/>
            </a:pPr>
            <a:r>
              <a:rPr lang="en-US" sz="4374" b="0" i="0" u="none" strike="noStrike" cap="none" dirty="0" err="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Exemplos</a:t>
            </a:r>
            <a:r>
              <a:rPr lang="en-US" sz="4374" b="0" i="0" u="none" strike="noStrike" cap="none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e </a:t>
            </a:r>
            <a:r>
              <a:rPr lang="en-US" sz="4374" b="0" i="0" u="none" strike="noStrike" cap="none" dirty="0" err="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casos</a:t>
            </a:r>
            <a:r>
              <a:rPr lang="en-US" sz="4374" b="0" i="0" u="none" strike="noStrike" cap="none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de </a:t>
            </a:r>
            <a:r>
              <a:rPr lang="en-US" sz="4374" b="0" i="0" u="none" strike="noStrike" cap="none" dirty="0" err="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uso</a:t>
            </a:r>
            <a:r>
              <a:rPr lang="en-US" sz="4374" b="0" i="0" u="none" strike="noStrike" cap="none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do CRISP-DM</a:t>
            </a:r>
            <a:endParaRPr sz="4374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27"/>
          <p:cNvSpPr/>
          <p:nvPr/>
        </p:nvSpPr>
        <p:spPr>
          <a:xfrm>
            <a:off x="833199" y="3121581"/>
            <a:ext cx="4173260" cy="3041809"/>
          </a:xfrm>
          <a:prstGeom prst="roundRect">
            <a:avLst>
              <a:gd name="adj" fmla="val 1804"/>
            </a:avLst>
          </a:prstGeom>
          <a:solidFill>
            <a:srgbClr val="D2D9F9"/>
          </a:solidFill>
          <a:ln w="9525" cap="flat" cmpd="sng">
            <a:solidFill>
              <a:srgbClr val="A5B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1062989" y="3351371"/>
            <a:ext cx="3094911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87"/>
              <a:buFont typeface="Corben"/>
              <a:buNone/>
            </a:pPr>
            <a:r>
              <a:rPr lang="en-US" sz="2187" b="0" i="0" u="none" strike="noStrike" cap="none" dirty="0" err="1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Vendas</a:t>
            </a:r>
            <a:r>
              <a:rPr lang="en-US" sz="2187" b="0" i="0" u="none" strike="noStrike" cap="none" dirty="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 e Marketing</a:t>
            </a:r>
            <a:endParaRPr sz="2187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7"/>
          <p:cNvSpPr/>
          <p:nvPr/>
        </p:nvSpPr>
        <p:spPr>
          <a:xfrm>
            <a:off x="833080" y="3934539"/>
            <a:ext cx="4165758" cy="199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Pode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ser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usado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para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ajudar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a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identificar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clientes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de alto valor e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segmentá-los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em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grupos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com base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em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sua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probabilidade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de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compra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..</a:t>
            </a:r>
            <a:endParaRPr sz="17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27"/>
          <p:cNvSpPr/>
          <p:nvPr/>
        </p:nvSpPr>
        <p:spPr>
          <a:xfrm>
            <a:off x="5228630" y="3121581"/>
            <a:ext cx="4173260" cy="3041809"/>
          </a:xfrm>
          <a:prstGeom prst="roundRect">
            <a:avLst>
              <a:gd name="adj" fmla="val 1804"/>
            </a:avLst>
          </a:prstGeom>
          <a:solidFill>
            <a:srgbClr val="D2D9F9"/>
          </a:solidFill>
          <a:ln w="9525" cap="flat" cmpd="sng">
            <a:solidFill>
              <a:srgbClr val="A5B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5458419" y="3351371"/>
            <a:ext cx="3094911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87"/>
              <a:buFont typeface="Corben"/>
              <a:buNone/>
            </a:pPr>
            <a:r>
              <a:rPr lang="en-US" sz="2187" b="0" i="0" u="none" strike="noStrike" cap="none" dirty="0" err="1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Previsão</a:t>
            </a:r>
            <a:r>
              <a:rPr lang="en-US" sz="2187" b="0" i="0" u="none" strike="noStrike" cap="none" dirty="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 do Tempo</a:t>
            </a:r>
            <a:endParaRPr sz="2187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7"/>
          <p:cNvSpPr/>
          <p:nvPr/>
        </p:nvSpPr>
        <p:spPr>
          <a:xfrm>
            <a:off x="5458420" y="3934539"/>
            <a:ext cx="3713678" cy="159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 CRISP-DM pode ser aplicado para prever o clima futuro, com base em dados históricos e em tempo real.</a:t>
            </a:r>
            <a:endParaRPr sz="17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7"/>
          <p:cNvSpPr/>
          <p:nvPr/>
        </p:nvSpPr>
        <p:spPr>
          <a:xfrm>
            <a:off x="9624060" y="3121581"/>
            <a:ext cx="4173260" cy="3041809"/>
          </a:xfrm>
          <a:prstGeom prst="roundRect">
            <a:avLst>
              <a:gd name="adj" fmla="val 1804"/>
            </a:avLst>
          </a:prstGeom>
          <a:solidFill>
            <a:srgbClr val="D2D9F9"/>
          </a:solidFill>
          <a:ln w="9525" cap="flat" cmpd="sng">
            <a:solidFill>
              <a:srgbClr val="A5B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7"/>
          <p:cNvSpPr/>
          <p:nvPr/>
        </p:nvSpPr>
        <p:spPr>
          <a:xfrm>
            <a:off x="9853851" y="3351371"/>
            <a:ext cx="3274320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87"/>
              <a:buFont typeface="Corben"/>
              <a:buNone/>
            </a:pPr>
            <a:r>
              <a:rPr lang="en-US" sz="2187" b="0" i="0" u="none" strike="noStrike" cap="none" dirty="0" err="1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Melhorias</a:t>
            </a:r>
            <a:r>
              <a:rPr lang="en-US" sz="2187" b="0" i="0" u="none" strike="noStrike" cap="none" dirty="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 de </a:t>
            </a:r>
            <a:r>
              <a:rPr lang="en-US" sz="2187" b="0" i="0" u="none" strike="noStrike" cap="none" dirty="0" err="1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Processo</a:t>
            </a:r>
            <a:endParaRPr sz="2187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7"/>
          <p:cNvSpPr/>
          <p:nvPr/>
        </p:nvSpPr>
        <p:spPr>
          <a:xfrm>
            <a:off x="9624060" y="3934539"/>
            <a:ext cx="4173141" cy="199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Pode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ser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usado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para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identificar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áreas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para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melhorias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de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processos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em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empresas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,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procurando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por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padrões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e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anomalias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em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dados </a:t>
            </a:r>
            <a:r>
              <a:rPr lang="en-US" sz="1750" b="0" i="0" u="none" strike="noStrike" cap="none" dirty="0" err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operacionais</a:t>
            </a:r>
            <a:r>
              <a:rPr lang="en-US" sz="1750" b="0" i="0" u="none" strike="noStrike" cap="none" dirty="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</a:t>
            </a:r>
            <a:endParaRPr sz="17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2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 w="9525" cap="flat" cmpd="sng">
            <a:solidFill>
              <a:srgbClr val="FFFFFF">
                <a:alpha val="6392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8"/>
          <p:cNvSpPr/>
          <p:nvPr/>
        </p:nvSpPr>
        <p:spPr>
          <a:xfrm>
            <a:off x="833199" y="2587585"/>
            <a:ext cx="4443889" cy="72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74"/>
              <a:buFont typeface="Corben"/>
              <a:buNone/>
            </a:pPr>
            <a:r>
              <a:rPr lang="en-US" sz="4374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Conclusão</a:t>
            </a:r>
            <a:endParaRPr sz="437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28"/>
          <p:cNvSpPr/>
          <p:nvPr/>
        </p:nvSpPr>
        <p:spPr>
          <a:xfrm>
            <a:off x="833199" y="3642955"/>
            <a:ext cx="7477601" cy="199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Ferramentas padrão, como a metodologia CRISP-DM, podem ser usadas para enfatizar a importância do gerenciamento de dados nas organizações e trazer benefícios reais e tangíveis, incluindo aumento da eficiência, compreensão do público alvo, previsão de demanda, detecção de fraudes e muito mais.</a:t>
            </a:r>
            <a:endParaRPr sz="17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Google Shape;544;p2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9"/>
          <p:cNvSpPr/>
          <p:nvPr/>
        </p:nvSpPr>
        <p:spPr>
          <a:xfrm>
            <a:off x="5169872" y="1191177"/>
            <a:ext cx="4290656" cy="11079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0" b="1" dirty="0" err="1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rPr>
              <a:t>Obrigado</a:t>
            </a:r>
            <a:r>
              <a:rPr lang="en-US" sz="6480" b="1" dirty="0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rPr>
              <a:t>!</a:t>
            </a:r>
            <a:endParaRPr dirty="0"/>
          </a:p>
        </p:txBody>
      </p:sp>
      <p:pic>
        <p:nvPicPr>
          <p:cNvPr id="551" name="Google Shape;551;p29" descr="Shape&#10;&#10;Description automatically generated with low confidenc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8882" y="2888060"/>
            <a:ext cx="3212636" cy="321263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29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3"/>
          <p:cNvGraphicFramePr/>
          <p:nvPr/>
        </p:nvGraphicFramePr>
        <p:xfrm>
          <a:off x="3326017" y="1415245"/>
          <a:ext cx="6494075" cy="3968500"/>
        </p:xfrm>
        <a:graphic>
          <a:graphicData uri="http://schemas.openxmlformats.org/drawingml/2006/table">
            <a:tbl>
              <a:tblPr>
                <a:noFill/>
                <a:tableStyleId>{840EAD22-4018-4ACE-AD8C-0165EECA162F}</a:tableStyleId>
              </a:tblPr>
              <a:tblGrid>
                <a:gridCol w="649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22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/>
                        <a:t>Unidade 01 – Banco de Dados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200" marR="12200" marT="122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Unidade 02 – ETL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200" marR="12200" marT="122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/>
                        <a:t>Unidade 03 – Python para Análise de Dados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200" marR="12200" marT="122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/>
                        <a:t>Unidade 04 – Power BI Desktop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200" marR="12200" marT="122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3" name="Google Shape;173;p3"/>
          <p:cNvSpPr txBox="1"/>
          <p:nvPr/>
        </p:nvSpPr>
        <p:spPr>
          <a:xfrm>
            <a:off x="313507" y="232229"/>
            <a:ext cx="6284285" cy="7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73100" rIns="146275" bIns="731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4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 o curso (Unidades)</a:t>
            </a:r>
            <a:endParaRPr sz="22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1450" y="3355259"/>
            <a:ext cx="6667500" cy="31146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559" name="Google Shape;559;p30"/>
          <p:cNvSpPr/>
          <p:nvPr/>
        </p:nvSpPr>
        <p:spPr>
          <a:xfrm>
            <a:off x="833199" y="2266117"/>
            <a:ext cx="10377726" cy="72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591CE6"/>
              </a:buClr>
              <a:buSzPts val="4374"/>
              <a:buFont typeface="Arial"/>
              <a:buNone/>
            </a:pPr>
            <a:r>
              <a:rPr lang="en-US" sz="4374" b="1" i="0" u="none" strike="noStrike" cap="none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ETL - Extract Transform Load</a:t>
            </a:r>
            <a:endParaRPr sz="437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0" name="Google Shape;560;p3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07675" y="6152614"/>
            <a:ext cx="16002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0" descr="Lembrar - ícones de setas gráti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675103" y="328231"/>
            <a:ext cx="1532772" cy="1532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1"/>
          <p:cNvSpPr/>
          <p:nvPr/>
        </p:nvSpPr>
        <p:spPr>
          <a:xfrm>
            <a:off x="833199" y="2266117"/>
            <a:ext cx="10377726" cy="72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591CE6"/>
              </a:buClr>
              <a:buSzPts val="4374"/>
              <a:buFont typeface="Arial"/>
              <a:buNone/>
            </a:pPr>
            <a:r>
              <a:rPr lang="en-US" sz="4374" b="1" i="0" u="none" strike="noStrike" cap="none" dirty="0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ETL - Extract Transform Load</a:t>
            </a:r>
            <a:endParaRPr sz="4374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8" name="Google Shape;568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6212" y="3395071"/>
            <a:ext cx="6657975" cy="33432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569" name="Google Shape;569;p31">
            <a:hlinkClick r:id="rId3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07675" y="6152614"/>
            <a:ext cx="160020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3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3379470" y="3392652"/>
            <a:ext cx="7871460" cy="81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Desenho da arquitetura atual</a:t>
            </a:r>
            <a:endParaRPr/>
          </a:p>
        </p:txBody>
      </p:sp>
      <p:pic>
        <p:nvPicPr>
          <p:cNvPr id="578" name="Google Shape;578;p3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59342" y="6193972"/>
            <a:ext cx="2109108" cy="1687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3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8" name="Google Shape;578;p3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59342" y="6193972"/>
            <a:ext cx="2109108" cy="1687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CA7E630-A773-AF27-F1B2-A1AE11F303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3775" y="1323975"/>
            <a:ext cx="7562850" cy="5581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65771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3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3"/>
          <p:cNvSpPr/>
          <p:nvPr/>
        </p:nvSpPr>
        <p:spPr>
          <a:xfrm>
            <a:off x="3379470" y="3392652"/>
            <a:ext cx="7871460" cy="81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dirty="0" err="1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Desenho</a:t>
            </a:r>
            <a:r>
              <a:rPr lang="en-US" sz="5400" b="1" i="0" dirty="0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 da </a:t>
            </a:r>
            <a:r>
              <a:rPr lang="en-US" sz="5400" b="1" i="0" dirty="0" err="1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arquitetura</a:t>
            </a:r>
            <a:r>
              <a:rPr lang="en-US" sz="5400" b="1" i="0" dirty="0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 ideal</a:t>
            </a:r>
            <a:endParaRPr dirty="0"/>
          </a:p>
        </p:txBody>
      </p:sp>
      <p:pic>
        <p:nvPicPr>
          <p:cNvPr id="587" name="Google Shape;587;p3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59342" y="6193972"/>
            <a:ext cx="2109108" cy="1687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3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7" name="Google Shape;587;p3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59342" y="6193972"/>
            <a:ext cx="2109108" cy="1687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8FD3BC7-A897-9FC7-3078-67008A57B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5370" y="1551214"/>
            <a:ext cx="10011641" cy="5372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93379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4"/>
          <p:cNvSpPr/>
          <p:nvPr/>
        </p:nvSpPr>
        <p:spPr>
          <a:xfrm>
            <a:off x="6319599" y="1260158"/>
            <a:ext cx="7477601" cy="173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86"/>
              </a:lnSpc>
              <a:spcBef>
                <a:spcPts val="0"/>
              </a:spcBef>
              <a:spcAft>
                <a:spcPts val="0"/>
              </a:spcAft>
              <a:buClr>
                <a:srgbClr val="591CE6"/>
              </a:buClr>
              <a:buSzPts val="5249"/>
              <a:buFont typeface="Arial"/>
              <a:buNone/>
            </a:pPr>
            <a:r>
              <a:rPr lang="en-US" sz="5249" b="1" i="0" u="none" strike="noStrike" cap="none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Pentaho ETL: Uma Explanação Completa</a:t>
            </a:r>
            <a:endParaRPr sz="5249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4"/>
          <p:cNvSpPr/>
          <p:nvPr/>
        </p:nvSpPr>
        <p:spPr>
          <a:xfrm>
            <a:off x="6319599" y="3326487"/>
            <a:ext cx="7477601" cy="159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 extração, transformação e carregamento (ETL) de dados são cruciais para o funcionamento efetivo de empresas.</a:t>
            </a:r>
            <a:endParaRPr sz="17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4"/>
          <p:cNvSpPr/>
          <p:nvPr/>
        </p:nvSpPr>
        <p:spPr>
          <a:xfrm>
            <a:off x="6319599" y="5147905"/>
            <a:ext cx="7477601" cy="119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Com o Pentaho Data Integration, você pode gerenciar seus dados de maneira eficiente e confiável, economizando tempo e recursos valiosos.</a:t>
            </a:r>
            <a:endParaRPr sz="17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34"/>
          <p:cNvSpPr/>
          <p:nvPr/>
        </p:nvSpPr>
        <p:spPr>
          <a:xfrm>
            <a:off x="6319599" y="6569512"/>
            <a:ext cx="355402" cy="355402"/>
          </a:xfrm>
          <a:prstGeom prst="roundRect">
            <a:avLst>
              <a:gd name="adj" fmla="val 25726039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8" name="Google Shape;598;p3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25305" y="7779208"/>
            <a:ext cx="340162" cy="340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4" descr="Como instalar Pentaho Community 7.0 en Windows (forma simple) | by Luis  Miguel Leon Valenzuela | Mediu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234" y="3550034"/>
            <a:ext cx="4417276" cy="1129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4" descr="Download Now Button PNG Images Transparent Free Download | PNGMart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8234" y="7088694"/>
            <a:ext cx="2089713" cy="690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 w="9525" cap="flat" cmpd="sng">
            <a:solidFill>
              <a:srgbClr val="E5E0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5"/>
          <p:cNvSpPr/>
          <p:nvPr/>
        </p:nvSpPr>
        <p:spPr>
          <a:xfrm>
            <a:off x="833199" y="2266117"/>
            <a:ext cx="10377726" cy="72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591CE6"/>
              </a:buClr>
              <a:buSzPts val="4374"/>
              <a:buFont typeface="Arial"/>
              <a:buNone/>
            </a:pPr>
            <a:r>
              <a:rPr lang="en-US" sz="4374" b="1" i="0" u="none" strike="noStrike" cap="none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Introdução à Ferramenta de ETL Pentaho</a:t>
            </a:r>
            <a:endParaRPr sz="437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35"/>
          <p:cNvSpPr/>
          <p:nvPr/>
        </p:nvSpPr>
        <p:spPr>
          <a:xfrm>
            <a:off x="833199" y="3321487"/>
            <a:ext cx="4173260" cy="2641997"/>
          </a:xfrm>
          <a:prstGeom prst="roundRect">
            <a:avLst>
              <a:gd name="adj" fmla="val 2077"/>
            </a:avLst>
          </a:prstGeom>
          <a:solidFill>
            <a:srgbClr val="E0D7F4"/>
          </a:solidFill>
          <a:ln w="9525" cap="flat" cmpd="sng">
            <a:solidFill>
              <a:srgbClr val="C1AF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/>
          <p:nvPr/>
        </p:nvSpPr>
        <p:spPr>
          <a:xfrm>
            <a:off x="1062990" y="3551277"/>
            <a:ext cx="3713678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Arial"/>
              <a:buNone/>
            </a:pPr>
            <a:r>
              <a:rPr lang="en-US" sz="2187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 que é o Pentaho ETL</a:t>
            </a:r>
            <a:endParaRPr sz="2187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35"/>
          <p:cNvSpPr/>
          <p:nvPr/>
        </p:nvSpPr>
        <p:spPr>
          <a:xfrm>
            <a:off x="840701" y="3996655"/>
            <a:ext cx="4180996" cy="159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Uma ferramenta de ETL de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última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geração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usada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integrar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transformar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dados de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diferentes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fontes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soluções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empresariais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35"/>
          <p:cNvSpPr/>
          <p:nvPr/>
        </p:nvSpPr>
        <p:spPr>
          <a:xfrm>
            <a:off x="5228630" y="3321487"/>
            <a:ext cx="4173260" cy="2641997"/>
          </a:xfrm>
          <a:prstGeom prst="roundRect">
            <a:avLst>
              <a:gd name="adj" fmla="val 2077"/>
            </a:avLst>
          </a:prstGeom>
          <a:solidFill>
            <a:srgbClr val="E0D7F4"/>
          </a:solidFill>
          <a:ln w="9525" cap="flat" cmpd="sng">
            <a:solidFill>
              <a:srgbClr val="C1AF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5"/>
          <p:cNvSpPr/>
          <p:nvPr/>
        </p:nvSpPr>
        <p:spPr>
          <a:xfrm>
            <a:off x="5236250" y="3551277"/>
            <a:ext cx="4165640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Arial"/>
              <a:buNone/>
            </a:pPr>
            <a:r>
              <a:rPr lang="en-US" sz="2187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Por que usar o Pentaho ETL?</a:t>
            </a:r>
            <a:endParaRPr sz="2187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35"/>
          <p:cNvSpPr/>
          <p:nvPr/>
        </p:nvSpPr>
        <p:spPr>
          <a:xfrm>
            <a:off x="5228570" y="3996655"/>
            <a:ext cx="4173259" cy="159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Garante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qualidade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dos dados,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aumenta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eficiência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negócio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e,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consequentemente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, o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lucro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da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empresa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35"/>
          <p:cNvSpPr/>
          <p:nvPr/>
        </p:nvSpPr>
        <p:spPr>
          <a:xfrm>
            <a:off x="9624060" y="3321487"/>
            <a:ext cx="4173260" cy="2641997"/>
          </a:xfrm>
          <a:prstGeom prst="roundRect">
            <a:avLst>
              <a:gd name="adj" fmla="val 2077"/>
            </a:avLst>
          </a:prstGeom>
          <a:solidFill>
            <a:srgbClr val="E0D7F4"/>
          </a:solidFill>
          <a:ln w="9525" cap="flat" cmpd="sng">
            <a:solidFill>
              <a:srgbClr val="C1AF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5"/>
          <p:cNvSpPr/>
          <p:nvPr/>
        </p:nvSpPr>
        <p:spPr>
          <a:xfrm>
            <a:off x="9853850" y="3551277"/>
            <a:ext cx="3328749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Arial"/>
              <a:buNone/>
            </a:pPr>
            <a:r>
              <a:rPr lang="en-US" sz="2187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Vantagem</a:t>
            </a:r>
            <a:r>
              <a:rPr lang="en-US" sz="2187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87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competitiva</a:t>
            </a:r>
            <a:endParaRPr sz="2187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35"/>
          <p:cNvSpPr/>
          <p:nvPr/>
        </p:nvSpPr>
        <p:spPr>
          <a:xfrm>
            <a:off x="9624060" y="3996655"/>
            <a:ext cx="4173260" cy="159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 Pentaho ETL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ajuda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manter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empresa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à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frente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da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competição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fornecendo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dados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precisos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tempo real.</a:t>
            </a:r>
            <a:endParaRPr sz="17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 w="9525" cap="flat" cmpd="sng">
            <a:solidFill>
              <a:srgbClr val="E5E0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6"/>
          <p:cNvSpPr/>
          <p:nvPr/>
        </p:nvSpPr>
        <p:spPr>
          <a:xfrm>
            <a:off x="833199" y="611029"/>
            <a:ext cx="10280094" cy="72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591CE6"/>
              </a:buClr>
              <a:buSzPts val="4374"/>
              <a:buFont typeface="Arial"/>
              <a:buNone/>
            </a:pPr>
            <a:r>
              <a:rPr lang="en-US" sz="4374" b="1" i="0" u="none" strike="noStrike" cap="none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Funcionalidades da Ferramenta Pentaho</a:t>
            </a:r>
            <a:endParaRPr sz="437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36"/>
          <p:cNvSpPr/>
          <p:nvPr/>
        </p:nvSpPr>
        <p:spPr>
          <a:xfrm>
            <a:off x="7293054" y="1666399"/>
            <a:ext cx="44410" cy="6480929"/>
          </a:xfrm>
          <a:prstGeom prst="rect">
            <a:avLst/>
          </a:prstGeom>
          <a:solidFill>
            <a:srgbClr val="C1A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6"/>
          <p:cNvSpPr/>
          <p:nvPr/>
        </p:nvSpPr>
        <p:spPr>
          <a:xfrm>
            <a:off x="7565172" y="2046863"/>
            <a:ext cx="777597" cy="44410"/>
          </a:xfrm>
          <a:prstGeom prst="rect">
            <a:avLst/>
          </a:prstGeom>
          <a:solidFill>
            <a:srgbClr val="C1A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6"/>
          <p:cNvSpPr/>
          <p:nvPr/>
        </p:nvSpPr>
        <p:spPr>
          <a:xfrm>
            <a:off x="7065228" y="1819156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E0D7F4"/>
          </a:solidFill>
          <a:ln w="9525" cap="flat" cmpd="sng">
            <a:solidFill>
              <a:srgbClr val="C1AF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6"/>
          <p:cNvSpPr/>
          <p:nvPr/>
        </p:nvSpPr>
        <p:spPr>
          <a:xfrm>
            <a:off x="7251561" y="1852493"/>
            <a:ext cx="127278" cy="43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3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Arial"/>
              <a:buNone/>
            </a:pPr>
            <a:r>
              <a:rPr lang="en-US" sz="2624" b="1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62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36"/>
          <p:cNvSpPr/>
          <p:nvPr/>
        </p:nvSpPr>
        <p:spPr>
          <a:xfrm>
            <a:off x="8537258" y="1888569"/>
            <a:ext cx="5853656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Arial"/>
              <a:buNone/>
            </a:pPr>
            <a:r>
              <a:rPr lang="en-US" sz="2187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Conexão</a:t>
            </a:r>
            <a:r>
              <a:rPr lang="en-US" sz="2187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87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fácil</a:t>
            </a:r>
            <a:r>
              <a:rPr lang="en-US" sz="2187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com </a:t>
            </a:r>
            <a:r>
              <a:rPr lang="en-US" sz="2187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várias</a:t>
            </a:r>
            <a:r>
              <a:rPr lang="en-US" sz="2187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87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fontes</a:t>
            </a:r>
            <a:r>
              <a:rPr lang="en-US" sz="2187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dados</a:t>
            </a:r>
            <a:endParaRPr sz="2187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36"/>
          <p:cNvSpPr/>
          <p:nvPr/>
        </p:nvSpPr>
        <p:spPr>
          <a:xfrm>
            <a:off x="8537258" y="2471738"/>
            <a:ext cx="5259943" cy="119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Integra-se facilmente com bancos de dados, aplicativos e serviços, além de permitir o acesso a diferentes arquivos.</a:t>
            </a:r>
            <a:endParaRPr sz="17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36"/>
          <p:cNvSpPr/>
          <p:nvPr/>
        </p:nvSpPr>
        <p:spPr>
          <a:xfrm>
            <a:off x="6287631" y="3157716"/>
            <a:ext cx="777597" cy="44410"/>
          </a:xfrm>
          <a:prstGeom prst="rect">
            <a:avLst/>
          </a:prstGeom>
          <a:solidFill>
            <a:srgbClr val="C1A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6"/>
          <p:cNvSpPr/>
          <p:nvPr/>
        </p:nvSpPr>
        <p:spPr>
          <a:xfrm>
            <a:off x="7065228" y="2930009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E0D7F4"/>
          </a:solidFill>
          <a:ln w="9525" cap="flat" cmpd="sng">
            <a:solidFill>
              <a:srgbClr val="C1AF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6"/>
          <p:cNvSpPr/>
          <p:nvPr/>
        </p:nvSpPr>
        <p:spPr>
          <a:xfrm>
            <a:off x="7224891" y="2963347"/>
            <a:ext cx="180618" cy="43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3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Arial"/>
              <a:buNone/>
            </a:pPr>
            <a:r>
              <a:rPr lang="en-US" sz="2624" b="1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62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36"/>
          <p:cNvSpPr/>
          <p:nvPr/>
        </p:nvSpPr>
        <p:spPr>
          <a:xfrm>
            <a:off x="2993572" y="2999423"/>
            <a:ext cx="3099572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Arial"/>
              <a:buNone/>
            </a:pPr>
            <a:r>
              <a:rPr lang="en-US" sz="2187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Tarefas</a:t>
            </a:r>
            <a:r>
              <a:rPr lang="en-US" sz="2187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87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agendadas</a:t>
            </a:r>
            <a:endParaRPr sz="2187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36"/>
          <p:cNvSpPr/>
          <p:nvPr/>
        </p:nvSpPr>
        <p:spPr>
          <a:xfrm>
            <a:off x="833199" y="3582591"/>
            <a:ext cx="5259943" cy="119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 execução de ETL pode ser agendada para que ocorra em horários determinados, sem a intervenção do usuário.</a:t>
            </a:r>
            <a:endParaRPr sz="17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36"/>
          <p:cNvSpPr/>
          <p:nvPr/>
        </p:nvSpPr>
        <p:spPr>
          <a:xfrm>
            <a:off x="7565172" y="4495979"/>
            <a:ext cx="777597" cy="44410"/>
          </a:xfrm>
          <a:prstGeom prst="rect">
            <a:avLst/>
          </a:prstGeom>
          <a:solidFill>
            <a:srgbClr val="C1A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6"/>
          <p:cNvSpPr/>
          <p:nvPr/>
        </p:nvSpPr>
        <p:spPr>
          <a:xfrm>
            <a:off x="7065228" y="4268272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E0D7F4"/>
          </a:solidFill>
          <a:ln w="9525" cap="flat" cmpd="sng">
            <a:solidFill>
              <a:srgbClr val="C1AF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7221081" y="4301609"/>
            <a:ext cx="188238" cy="43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3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Arial"/>
              <a:buNone/>
            </a:pPr>
            <a:r>
              <a:rPr lang="en-US" sz="2624" b="1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62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36"/>
          <p:cNvSpPr/>
          <p:nvPr/>
        </p:nvSpPr>
        <p:spPr>
          <a:xfrm>
            <a:off x="8537258" y="4337685"/>
            <a:ext cx="4264342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Arial"/>
              <a:buNone/>
            </a:pPr>
            <a:r>
              <a:rPr lang="en-US" sz="2187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Transformações</a:t>
            </a:r>
            <a:r>
              <a:rPr lang="en-US" sz="2187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87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completas</a:t>
            </a:r>
            <a:endParaRPr sz="2187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36"/>
          <p:cNvSpPr/>
          <p:nvPr/>
        </p:nvSpPr>
        <p:spPr>
          <a:xfrm>
            <a:off x="8537258" y="4920853"/>
            <a:ext cx="5259943" cy="159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 Pentaho ETL oferece várias opções de transformação de dados, garantindo que todos os dados de fontes diferentes sejam usados de forma coesa.</a:t>
            </a:r>
            <a:endParaRPr sz="17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36"/>
          <p:cNvSpPr/>
          <p:nvPr/>
        </p:nvSpPr>
        <p:spPr>
          <a:xfrm>
            <a:off x="6287631" y="5920442"/>
            <a:ext cx="777597" cy="44410"/>
          </a:xfrm>
          <a:prstGeom prst="rect">
            <a:avLst/>
          </a:prstGeom>
          <a:solidFill>
            <a:srgbClr val="C1A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6"/>
          <p:cNvSpPr/>
          <p:nvPr/>
        </p:nvSpPr>
        <p:spPr>
          <a:xfrm>
            <a:off x="7065228" y="5692735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E0D7F4"/>
          </a:solidFill>
          <a:ln w="9525" cap="flat" cmpd="sng">
            <a:solidFill>
              <a:srgbClr val="C1AF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6"/>
          <p:cNvSpPr/>
          <p:nvPr/>
        </p:nvSpPr>
        <p:spPr>
          <a:xfrm>
            <a:off x="7213461" y="5726073"/>
            <a:ext cx="203478" cy="43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3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Arial"/>
              <a:buNone/>
            </a:pPr>
            <a:r>
              <a:rPr lang="en-US" sz="2624" b="1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62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36"/>
          <p:cNvSpPr/>
          <p:nvPr/>
        </p:nvSpPr>
        <p:spPr>
          <a:xfrm>
            <a:off x="833199" y="5762149"/>
            <a:ext cx="5259943" cy="72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Arial"/>
              <a:buNone/>
            </a:pPr>
            <a:r>
              <a:rPr lang="en-US" sz="2187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Visualização</a:t>
            </a:r>
            <a:r>
              <a:rPr lang="en-US" sz="2187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87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gráfica</a:t>
            </a:r>
            <a:r>
              <a:rPr lang="en-US" sz="2187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187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transformações</a:t>
            </a:r>
            <a:r>
              <a:rPr lang="en-US" sz="2187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2187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fluxos</a:t>
            </a:r>
            <a:r>
              <a:rPr lang="en-US" sz="2187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dados</a:t>
            </a:r>
            <a:endParaRPr sz="2187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36"/>
          <p:cNvSpPr/>
          <p:nvPr/>
        </p:nvSpPr>
        <p:spPr>
          <a:xfrm>
            <a:off x="833199" y="6706314"/>
            <a:ext cx="5259943" cy="119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 ferramenta permite visualizar as alterações de dados e fluxos de trabalho, tornando mais fácil a compreensão de processos complexos.</a:t>
            </a:r>
            <a:endParaRPr sz="17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 w="9525" cap="flat" cmpd="sng">
            <a:solidFill>
              <a:srgbClr val="E5E0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/>
          <p:nvPr/>
        </p:nvSpPr>
        <p:spPr>
          <a:xfrm>
            <a:off x="583167" y="1519833"/>
            <a:ext cx="10281405" cy="505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80"/>
              </a:lnSpc>
              <a:spcBef>
                <a:spcPts val="0"/>
              </a:spcBef>
              <a:spcAft>
                <a:spcPts val="0"/>
              </a:spcAft>
              <a:buClr>
                <a:srgbClr val="591CE6"/>
              </a:buClr>
              <a:buSzPts val="3062"/>
              <a:buFont typeface="Arial"/>
              <a:buNone/>
            </a:pPr>
            <a:r>
              <a:rPr lang="en-US" sz="3062" b="1" i="0" u="none" strike="noStrike" cap="none" dirty="0" err="1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Arquitetura</a:t>
            </a:r>
            <a:r>
              <a:rPr lang="en-US" sz="3062" b="1" i="0" u="none" strike="noStrike" cap="none" dirty="0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 do Pentaho Data Integration (PDI)</a:t>
            </a:r>
            <a:endParaRPr sz="3062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37"/>
          <p:cNvSpPr/>
          <p:nvPr/>
        </p:nvSpPr>
        <p:spPr>
          <a:xfrm>
            <a:off x="645319" y="3609499"/>
            <a:ext cx="2813923" cy="25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9980"/>
              </a:lnSpc>
              <a:spcBef>
                <a:spcPts val="0"/>
              </a:spcBef>
              <a:spcAft>
                <a:spcPts val="0"/>
              </a:spcAft>
              <a:buClr>
                <a:srgbClr val="591CE6"/>
              </a:buClr>
              <a:buSzPts val="1531"/>
              <a:buFont typeface="Arial"/>
              <a:buNone/>
            </a:pPr>
            <a:r>
              <a:rPr lang="en-US" sz="1531" b="1" i="0" u="none" strike="noStrike" cap="none" dirty="0" err="1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Arquitetura</a:t>
            </a:r>
            <a:r>
              <a:rPr lang="en-US" sz="1531" b="1" i="0" u="none" strike="noStrike" cap="none" dirty="0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31" b="1" i="0" u="none" strike="noStrike" cap="none" dirty="0" err="1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orientada</a:t>
            </a:r>
            <a:r>
              <a:rPr lang="en-US" sz="1531" b="1" i="0" u="none" strike="noStrike" cap="none" dirty="0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 a plugins</a:t>
            </a:r>
            <a:endParaRPr sz="1531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37"/>
          <p:cNvSpPr/>
          <p:nvPr/>
        </p:nvSpPr>
        <p:spPr>
          <a:xfrm>
            <a:off x="517667" y="4288035"/>
            <a:ext cx="3249454" cy="83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7991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25"/>
              <a:buFont typeface="Arial"/>
              <a:buNone/>
            </a:pP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 Pentaho ETL é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baseado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no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conceito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plugins,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tornando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arquitetura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escalável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adaptável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às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necessidades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usuário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25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37"/>
          <p:cNvSpPr/>
          <p:nvPr/>
        </p:nvSpPr>
        <p:spPr>
          <a:xfrm>
            <a:off x="3832503" y="3609499"/>
            <a:ext cx="3249454" cy="50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9980"/>
              </a:lnSpc>
              <a:spcBef>
                <a:spcPts val="0"/>
              </a:spcBef>
              <a:spcAft>
                <a:spcPts val="0"/>
              </a:spcAft>
              <a:buClr>
                <a:srgbClr val="591CE6"/>
              </a:buClr>
              <a:buSzPts val="1531"/>
              <a:buFont typeface="Arial"/>
              <a:buNone/>
            </a:pPr>
            <a:r>
              <a:rPr lang="en-US" sz="1531" b="1" i="0" u="none" strike="noStrike" cap="none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Trabalho em conjunto com outras tecnologias</a:t>
            </a:r>
            <a:endParaRPr sz="153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37"/>
          <p:cNvSpPr/>
          <p:nvPr/>
        </p:nvSpPr>
        <p:spPr>
          <a:xfrm>
            <a:off x="3857234" y="4260225"/>
            <a:ext cx="3249454" cy="83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7991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25"/>
              <a:buFont typeface="Arial"/>
              <a:buNone/>
            </a:pP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 PDI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trabalha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bem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ao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lado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outras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tecnologias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oferecendo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ainda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mais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possibilidades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para a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empresa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25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37"/>
          <p:cNvSpPr/>
          <p:nvPr/>
        </p:nvSpPr>
        <p:spPr>
          <a:xfrm>
            <a:off x="8084463" y="3609499"/>
            <a:ext cx="1555313" cy="25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9980"/>
              </a:lnSpc>
              <a:spcBef>
                <a:spcPts val="0"/>
              </a:spcBef>
              <a:spcAft>
                <a:spcPts val="0"/>
              </a:spcAft>
              <a:buClr>
                <a:srgbClr val="591CE6"/>
              </a:buClr>
              <a:buSzPts val="1531"/>
              <a:buFont typeface="Arial"/>
              <a:buNone/>
            </a:pPr>
            <a:r>
              <a:rPr lang="en-US" sz="1531" b="1" i="0" u="none" strike="noStrike" cap="none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Segurança</a:t>
            </a:r>
            <a:endParaRPr sz="153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37"/>
          <p:cNvSpPr/>
          <p:nvPr/>
        </p:nvSpPr>
        <p:spPr>
          <a:xfrm>
            <a:off x="7286914" y="4260226"/>
            <a:ext cx="3249454" cy="83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7991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25"/>
              <a:buFont typeface="Arial"/>
              <a:buNone/>
            </a:pP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 Pentaho ETL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possui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várias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medidas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segurança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garantem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privacidade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integridade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dos dados.</a:t>
            </a:r>
            <a:endParaRPr sz="1225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37"/>
          <p:cNvSpPr/>
          <p:nvPr/>
        </p:nvSpPr>
        <p:spPr>
          <a:xfrm>
            <a:off x="10864573" y="3609499"/>
            <a:ext cx="2804993" cy="25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9980"/>
              </a:lnSpc>
              <a:spcBef>
                <a:spcPts val="0"/>
              </a:spcBef>
              <a:spcAft>
                <a:spcPts val="0"/>
              </a:spcAft>
              <a:buClr>
                <a:srgbClr val="591CE6"/>
              </a:buClr>
              <a:buSzPts val="1531"/>
              <a:buFont typeface="Arial"/>
              <a:buNone/>
            </a:pPr>
            <a:r>
              <a:rPr lang="en-US" sz="1531" b="1" i="0" u="none" strike="noStrike" cap="none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Armazenamento de metadados</a:t>
            </a:r>
            <a:endParaRPr sz="153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37"/>
          <p:cNvSpPr/>
          <p:nvPr/>
        </p:nvSpPr>
        <p:spPr>
          <a:xfrm>
            <a:off x="10642402" y="4260226"/>
            <a:ext cx="3249454" cy="139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7991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25"/>
              <a:buFont typeface="Arial"/>
              <a:buNone/>
            </a:pP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Armazena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todos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metadados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relacionados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às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fontes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dados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um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servidor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metadados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facilitando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gerenciamento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localização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informações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25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importantes</a:t>
            </a:r>
            <a:r>
              <a:rPr lang="en-US" sz="1225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25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Google Shape;178;p4"/>
          <p:cNvGraphicFramePr/>
          <p:nvPr/>
        </p:nvGraphicFramePr>
        <p:xfrm>
          <a:off x="1225005" y="2832829"/>
          <a:ext cx="11761650" cy="1438650"/>
        </p:xfrm>
        <a:graphic>
          <a:graphicData uri="http://schemas.openxmlformats.org/drawingml/2006/table">
            <a:tbl>
              <a:tblPr>
                <a:noFill/>
                <a:tableStyleId>{840EAD22-4018-4ACE-AD8C-0165EECA162F}</a:tableStyleId>
              </a:tblPr>
              <a:tblGrid>
                <a:gridCol w="616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600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/>
                        <a:t>Unidade 02 – Extração, Transformação e Carga - ETL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200" marR="12200" marT="122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1 – Processo de Descoberta de Conhecimento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200" marR="12200" marT="122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/>
                        <a:t>2 – Business Intelligence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200" marR="12200" marT="122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8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/>
                        <a:t>3 – Extração, Transformação e Carga de Dados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200" marR="12200" marT="122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/>
                        <a:t>4 – Pipeline de Dados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200" marR="12200" marT="122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9" name="Google Shape;179;p4"/>
          <p:cNvSpPr txBox="1"/>
          <p:nvPr/>
        </p:nvSpPr>
        <p:spPr>
          <a:xfrm>
            <a:off x="313508" y="232229"/>
            <a:ext cx="8851655" cy="7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73100" rIns="146275" bIns="731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4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 o curso (Unidades e Módulos)</a:t>
            </a:r>
            <a:endParaRPr sz="22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 w="9525" cap="flat" cmpd="sng">
            <a:solidFill>
              <a:srgbClr val="E5E0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8"/>
          <p:cNvSpPr/>
          <p:nvPr/>
        </p:nvSpPr>
        <p:spPr>
          <a:xfrm>
            <a:off x="817244" y="599361"/>
            <a:ext cx="8490041" cy="1416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3"/>
              </a:lnSpc>
              <a:spcBef>
                <a:spcPts val="0"/>
              </a:spcBef>
              <a:spcAft>
                <a:spcPts val="0"/>
              </a:spcAft>
              <a:buClr>
                <a:srgbClr val="591CE6"/>
              </a:buClr>
              <a:buSzPts val="4291"/>
              <a:buFont typeface="Arial"/>
              <a:buNone/>
            </a:pPr>
            <a:r>
              <a:rPr lang="en-US" sz="4291" b="1" i="0" u="none" strike="noStrike" cap="none" dirty="0" err="1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Conexão</a:t>
            </a:r>
            <a:r>
              <a:rPr lang="en-US" sz="4291" b="1" i="0" u="none" strike="noStrike" cap="none" dirty="0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 com Fontes de </a:t>
            </a:r>
          </a:p>
          <a:p>
            <a:pPr marL="0" marR="0" lvl="0" indent="0" algn="l" rtl="0">
              <a:lnSpc>
                <a:spcPct val="129993"/>
              </a:lnSpc>
              <a:spcBef>
                <a:spcPts val="0"/>
              </a:spcBef>
              <a:spcAft>
                <a:spcPts val="0"/>
              </a:spcAft>
              <a:buClr>
                <a:srgbClr val="591CE6"/>
              </a:buClr>
              <a:buSzPts val="4291"/>
              <a:buFont typeface="Arial"/>
              <a:buNone/>
            </a:pPr>
            <a:r>
              <a:rPr lang="en-US" sz="4291" b="1" i="0" u="none" strike="noStrike" cap="none" dirty="0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Dados</a:t>
            </a:r>
            <a:endParaRPr sz="4291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38"/>
          <p:cNvSpPr/>
          <p:nvPr/>
        </p:nvSpPr>
        <p:spPr>
          <a:xfrm>
            <a:off x="833199" y="2541270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E0D7F4"/>
          </a:solidFill>
          <a:ln w="9525" cap="flat" cmpd="sng">
            <a:solidFill>
              <a:srgbClr val="C1AF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8"/>
          <p:cNvSpPr/>
          <p:nvPr/>
        </p:nvSpPr>
        <p:spPr>
          <a:xfrm>
            <a:off x="1002506" y="2525435"/>
            <a:ext cx="119777" cy="42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3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74"/>
              <a:buFont typeface="Arial"/>
              <a:buNone/>
            </a:pPr>
            <a:r>
              <a:rPr lang="en-US" sz="2574" b="1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57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38"/>
          <p:cNvSpPr/>
          <p:nvPr/>
        </p:nvSpPr>
        <p:spPr>
          <a:xfrm>
            <a:off x="1525429" y="2560915"/>
            <a:ext cx="2937629" cy="7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45"/>
              <a:buFont typeface="Arial"/>
              <a:buNone/>
            </a:pPr>
            <a:r>
              <a:rPr lang="en-US" sz="2145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Fontes de dados </a:t>
            </a:r>
            <a:r>
              <a:rPr lang="en-US" sz="2145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compatíveis</a:t>
            </a:r>
            <a:endParaRPr sz="2145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38"/>
          <p:cNvSpPr/>
          <p:nvPr/>
        </p:nvSpPr>
        <p:spPr>
          <a:xfrm>
            <a:off x="1251857" y="3486983"/>
            <a:ext cx="3431228" cy="235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0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16"/>
              <a:buFont typeface="Arial"/>
              <a:buNone/>
            </a:pPr>
            <a:r>
              <a:rPr lang="en-US" sz="1716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 Pentaho ETL </a:t>
            </a:r>
            <a:r>
              <a:rPr lang="en-US" sz="1716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pode</a:t>
            </a:r>
            <a:r>
              <a:rPr lang="en-US" sz="1716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se </a:t>
            </a:r>
            <a:r>
              <a:rPr lang="en-US" sz="1716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conectar</a:t>
            </a:r>
            <a:r>
              <a:rPr lang="en-US" sz="1716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716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1716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16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variedade</a:t>
            </a:r>
            <a:r>
              <a:rPr lang="en-US" sz="1716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716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fontes</a:t>
            </a:r>
            <a:r>
              <a:rPr lang="en-US" sz="1716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dados, </a:t>
            </a:r>
            <a:r>
              <a:rPr lang="en-US" sz="1716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como</a:t>
            </a:r>
            <a:r>
              <a:rPr lang="en-US" sz="1716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16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bancos</a:t>
            </a:r>
            <a:r>
              <a:rPr lang="en-US" sz="1716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dados, </a:t>
            </a:r>
            <a:r>
              <a:rPr lang="en-US" sz="1716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arquivos</a:t>
            </a:r>
            <a:r>
              <a:rPr lang="en-US" sz="1716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16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serviços</a:t>
            </a:r>
            <a:r>
              <a:rPr lang="en-US" sz="1716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da web e </a:t>
            </a:r>
            <a:r>
              <a:rPr lang="en-US" sz="1716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aplicativos</a:t>
            </a:r>
            <a:r>
              <a:rPr lang="en-US" sz="1716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16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empresariais</a:t>
            </a:r>
            <a:r>
              <a:rPr lang="en-US" sz="1716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16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38"/>
          <p:cNvSpPr/>
          <p:nvPr/>
        </p:nvSpPr>
        <p:spPr>
          <a:xfrm>
            <a:off x="4683085" y="2541270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E0D7F4"/>
          </a:solidFill>
          <a:ln w="9525" cap="flat" cmpd="sng">
            <a:solidFill>
              <a:srgbClr val="C1AF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/>
          <p:nvPr/>
        </p:nvSpPr>
        <p:spPr>
          <a:xfrm>
            <a:off x="4835723" y="2525435"/>
            <a:ext cx="180737" cy="42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3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74"/>
              <a:buFont typeface="Arial"/>
              <a:buNone/>
            </a:pPr>
            <a:r>
              <a:rPr lang="en-US" sz="2574" b="1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57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38"/>
          <p:cNvSpPr/>
          <p:nvPr/>
        </p:nvSpPr>
        <p:spPr>
          <a:xfrm>
            <a:off x="5389126" y="2560915"/>
            <a:ext cx="3507342" cy="7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45"/>
              <a:buFont typeface="Arial"/>
              <a:buNone/>
            </a:pPr>
            <a:r>
              <a:rPr lang="en-US" sz="2145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Integração</a:t>
            </a:r>
            <a:r>
              <a:rPr lang="en-US" sz="2145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145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diferentes</a:t>
            </a:r>
            <a:r>
              <a:rPr lang="en-US" sz="2145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45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tecnologias</a:t>
            </a:r>
            <a:endParaRPr sz="2145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38"/>
          <p:cNvSpPr/>
          <p:nvPr/>
        </p:nvSpPr>
        <p:spPr>
          <a:xfrm>
            <a:off x="5389126" y="3486983"/>
            <a:ext cx="2937629" cy="117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0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16"/>
              <a:buFont typeface="Arial"/>
              <a:buNone/>
            </a:pPr>
            <a:r>
              <a:rPr lang="en-US" sz="1716" b="0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Possibilita a integração de bancos de dados e tecnologias diferentes.</a:t>
            </a:r>
            <a:endParaRPr sz="1716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38"/>
          <p:cNvSpPr/>
          <p:nvPr/>
        </p:nvSpPr>
        <p:spPr>
          <a:xfrm>
            <a:off x="833199" y="6328648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E0D7F4"/>
          </a:solidFill>
          <a:ln w="9525" cap="flat" cmpd="sng">
            <a:solidFill>
              <a:srgbClr val="C1AF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8"/>
          <p:cNvSpPr/>
          <p:nvPr/>
        </p:nvSpPr>
        <p:spPr>
          <a:xfrm>
            <a:off x="968216" y="6241137"/>
            <a:ext cx="188357" cy="42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3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74"/>
              <a:buFont typeface="Arial"/>
              <a:buNone/>
            </a:pPr>
            <a:r>
              <a:rPr lang="en-US" sz="2574" b="1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57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38"/>
          <p:cNvSpPr/>
          <p:nvPr/>
        </p:nvSpPr>
        <p:spPr>
          <a:xfrm>
            <a:off x="1525429" y="6276618"/>
            <a:ext cx="4167800" cy="35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45"/>
              <a:buFont typeface="Arial"/>
              <a:buNone/>
            </a:pPr>
            <a:r>
              <a:rPr lang="en-US" sz="2145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Maior</a:t>
            </a:r>
            <a:r>
              <a:rPr lang="en-US" sz="2145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45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eficiência</a:t>
            </a:r>
            <a:r>
              <a:rPr lang="en-US" sz="2145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2145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negócio</a:t>
            </a:r>
            <a:endParaRPr sz="2145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38"/>
          <p:cNvSpPr/>
          <p:nvPr/>
        </p:nvSpPr>
        <p:spPr>
          <a:xfrm>
            <a:off x="1525429" y="6848594"/>
            <a:ext cx="6801326" cy="78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0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16"/>
              <a:buFont typeface="Arial"/>
              <a:buNone/>
            </a:pPr>
            <a:r>
              <a:rPr lang="en-US" sz="1716" b="0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Elimina a necessidade de criar um código personalizado de conexão de dados, o que aumenta a eficiência do negócio.</a:t>
            </a:r>
            <a:endParaRPr sz="1716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3" name="Google Shape;683;p3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 w="9525" cap="flat" cmpd="sng">
            <a:solidFill>
              <a:srgbClr val="E5E0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9"/>
          <p:cNvSpPr/>
          <p:nvPr/>
        </p:nvSpPr>
        <p:spPr>
          <a:xfrm>
            <a:off x="833199" y="1244679"/>
            <a:ext cx="12964001" cy="144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591CE6"/>
              </a:buClr>
              <a:buSzPts val="4374"/>
              <a:buFont typeface="Arial"/>
              <a:buNone/>
            </a:pPr>
            <a:r>
              <a:rPr lang="en-US" sz="4374" b="1" i="0" u="none" strike="noStrike" cap="none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Transformação de Dados com Pentaho Data Integration</a:t>
            </a:r>
            <a:endParaRPr sz="437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9"/>
          <p:cNvSpPr/>
          <p:nvPr/>
        </p:nvSpPr>
        <p:spPr>
          <a:xfrm>
            <a:off x="7293054" y="3022163"/>
            <a:ext cx="44410" cy="3962638"/>
          </a:xfrm>
          <a:prstGeom prst="rect">
            <a:avLst/>
          </a:prstGeom>
          <a:solidFill>
            <a:srgbClr val="C1A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9"/>
          <p:cNvSpPr/>
          <p:nvPr/>
        </p:nvSpPr>
        <p:spPr>
          <a:xfrm>
            <a:off x="7565172" y="3402628"/>
            <a:ext cx="777597" cy="44410"/>
          </a:xfrm>
          <a:prstGeom prst="rect">
            <a:avLst/>
          </a:prstGeom>
          <a:solidFill>
            <a:srgbClr val="C1A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9"/>
          <p:cNvSpPr/>
          <p:nvPr/>
        </p:nvSpPr>
        <p:spPr>
          <a:xfrm>
            <a:off x="7065228" y="3174921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E0D7F4"/>
          </a:solidFill>
          <a:ln w="9525" cap="flat" cmpd="sng">
            <a:solidFill>
              <a:srgbClr val="C1AF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9"/>
          <p:cNvSpPr/>
          <p:nvPr/>
        </p:nvSpPr>
        <p:spPr>
          <a:xfrm>
            <a:off x="7251561" y="3208258"/>
            <a:ext cx="127278" cy="43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3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Arial"/>
              <a:buNone/>
            </a:pPr>
            <a:r>
              <a:rPr lang="en-US" sz="2624" b="1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62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39"/>
          <p:cNvSpPr/>
          <p:nvPr/>
        </p:nvSpPr>
        <p:spPr>
          <a:xfrm>
            <a:off x="8537257" y="3244334"/>
            <a:ext cx="4318771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Arial"/>
              <a:buNone/>
            </a:pPr>
            <a:r>
              <a:rPr lang="en-US" sz="2187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Mapa de campo de entrada</a:t>
            </a:r>
            <a:endParaRPr sz="2187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39"/>
          <p:cNvSpPr/>
          <p:nvPr/>
        </p:nvSpPr>
        <p:spPr>
          <a:xfrm>
            <a:off x="8537258" y="3827502"/>
            <a:ext cx="5259943" cy="7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 PDI mapeia campos e definições de tabelas de origem.</a:t>
            </a:r>
            <a:endParaRPr sz="17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39"/>
          <p:cNvSpPr/>
          <p:nvPr/>
        </p:nvSpPr>
        <p:spPr>
          <a:xfrm>
            <a:off x="6287631" y="4513481"/>
            <a:ext cx="777597" cy="44410"/>
          </a:xfrm>
          <a:prstGeom prst="rect">
            <a:avLst/>
          </a:prstGeom>
          <a:solidFill>
            <a:srgbClr val="C1A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9"/>
          <p:cNvSpPr/>
          <p:nvPr/>
        </p:nvSpPr>
        <p:spPr>
          <a:xfrm>
            <a:off x="7065228" y="4285774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E0D7F4"/>
          </a:solidFill>
          <a:ln w="9525" cap="flat" cmpd="sng">
            <a:solidFill>
              <a:srgbClr val="C1AF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9"/>
          <p:cNvSpPr/>
          <p:nvPr/>
        </p:nvSpPr>
        <p:spPr>
          <a:xfrm>
            <a:off x="7224891" y="4319111"/>
            <a:ext cx="180618" cy="43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3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Arial"/>
              <a:buNone/>
            </a:pPr>
            <a:r>
              <a:rPr lang="en-US" sz="2624" b="1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62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39"/>
          <p:cNvSpPr/>
          <p:nvPr/>
        </p:nvSpPr>
        <p:spPr>
          <a:xfrm>
            <a:off x="2275114" y="4355187"/>
            <a:ext cx="3818029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Arial"/>
              <a:buNone/>
            </a:pPr>
            <a:r>
              <a:rPr lang="en-US" sz="2187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Transformação</a:t>
            </a:r>
            <a:r>
              <a:rPr lang="en-US" sz="2187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dados</a:t>
            </a:r>
            <a:endParaRPr sz="2187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39"/>
          <p:cNvSpPr/>
          <p:nvPr/>
        </p:nvSpPr>
        <p:spPr>
          <a:xfrm>
            <a:off x="833199" y="4938355"/>
            <a:ext cx="5259943" cy="7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 transformação de dados pode ser feita de várias maneiras diferentes.</a:t>
            </a:r>
            <a:endParaRPr sz="17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39"/>
          <p:cNvSpPr/>
          <p:nvPr/>
        </p:nvSpPr>
        <p:spPr>
          <a:xfrm>
            <a:off x="7565172" y="5538133"/>
            <a:ext cx="777597" cy="44410"/>
          </a:xfrm>
          <a:prstGeom prst="rect">
            <a:avLst/>
          </a:prstGeom>
          <a:solidFill>
            <a:srgbClr val="C1A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9"/>
          <p:cNvSpPr/>
          <p:nvPr/>
        </p:nvSpPr>
        <p:spPr>
          <a:xfrm>
            <a:off x="7065228" y="5310426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E0D7F4"/>
          </a:solidFill>
          <a:ln w="9525" cap="flat" cmpd="sng">
            <a:solidFill>
              <a:srgbClr val="C1AF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9"/>
          <p:cNvSpPr/>
          <p:nvPr/>
        </p:nvSpPr>
        <p:spPr>
          <a:xfrm>
            <a:off x="7221081" y="5343763"/>
            <a:ext cx="188238" cy="43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3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Arial"/>
              <a:buNone/>
            </a:pPr>
            <a:r>
              <a:rPr lang="en-US" sz="2624" b="1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62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39"/>
          <p:cNvSpPr/>
          <p:nvPr/>
        </p:nvSpPr>
        <p:spPr>
          <a:xfrm>
            <a:off x="8537258" y="5379839"/>
            <a:ext cx="3796256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Arial"/>
              <a:buNone/>
            </a:pPr>
            <a:r>
              <a:rPr lang="en-US" sz="2187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Alterações</a:t>
            </a:r>
            <a:r>
              <a:rPr lang="en-US" sz="2187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campos</a:t>
            </a:r>
            <a:endParaRPr sz="2187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39"/>
          <p:cNvSpPr/>
          <p:nvPr/>
        </p:nvSpPr>
        <p:spPr>
          <a:xfrm>
            <a:off x="8537258" y="5963007"/>
            <a:ext cx="5259943" cy="7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É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possível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fazer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alterações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campo de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acordo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com o que se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deseja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obter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produzir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4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 w="9525" cap="flat" cmpd="sng">
            <a:solidFill>
              <a:srgbClr val="E5E0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0"/>
          <p:cNvSpPr/>
          <p:nvPr/>
        </p:nvSpPr>
        <p:spPr>
          <a:xfrm>
            <a:off x="833199" y="2266117"/>
            <a:ext cx="4443889" cy="72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591CE6"/>
              </a:buClr>
              <a:buSzPts val="4374"/>
              <a:buFont typeface="Arial"/>
              <a:buNone/>
            </a:pPr>
            <a:r>
              <a:rPr lang="en-US" sz="4374" b="1" i="0" u="none" strike="noStrike" cap="none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Job</a:t>
            </a:r>
            <a:endParaRPr sz="437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40"/>
          <p:cNvSpPr/>
          <p:nvPr/>
        </p:nvSpPr>
        <p:spPr>
          <a:xfrm>
            <a:off x="833199" y="3321487"/>
            <a:ext cx="4173260" cy="2641997"/>
          </a:xfrm>
          <a:prstGeom prst="roundRect">
            <a:avLst>
              <a:gd name="adj" fmla="val 2077"/>
            </a:avLst>
          </a:prstGeom>
          <a:solidFill>
            <a:srgbClr val="E0D7F4"/>
          </a:solidFill>
          <a:ln w="9525" cap="flat" cmpd="sng">
            <a:solidFill>
              <a:srgbClr val="C1AF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0"/>
          <p:cNvSpPr/>
          <p:nvPr/>
        </p:nvSpPr>
        <p:spPr>
          <a:xfrm>
            <a:off x="1062990" y="3551277"/>
            <a:ext cx="2221944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Arial"/>
              <a:buNone/>
            </a:pPr>
            <a:r>
              <a:rPr lang="en-US" sz="2187" b="1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 que é Job</a:t>
            </a:r>
            <a:endParaRPr sz="218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40"/>
          <p:cNvSpPr/>
          <p:nvPr/>
        </p:nvSpPr>
        <p:spPr>
          <a:xfrm>
            <a:off x="1062990" y="4134445"/>
            <a:ext cx="3713678" cy="119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É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maneira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chamar 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executar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transformações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dados no Pentaho ETL.</a:t>
            </a:r>
            <a:endParaRPr sz="17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40"/>
          <p:cNvSpPr/>
          <p:nvPr/>
        </p:nvSpPr>
        <p:spPr>
          <a:xfrm>
            <a:off x="5228630" y="3321487"/>
            <a:ext cx="4173260" cy="2641997"/>
          </a:xfrm>
          <a:prstGeom prst="roundRect">
            <a:avLst>
              <a:gd name="adj" fmla="val 2077"/>
            </a:avLst>
          </a:prstGeom>
          <a:solidFill>
            <a:srgbClr val="E0D7F4"/>
          </a:solidFill>
          <a:ln w="9525" cap="flat" cmpd="sng">
            <a:solidFill>
              <a:srgbClr val="C1AF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0"/>
          <p:cNvSpPr/>
          <p:nvPr/>
        </p:nvSpPr>
        <p:spPr>
          <a:xfrm>
            <a:off x="5458420" y="3551277"/>
            <a:ext cx="3943470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Arial"/>
              <a:buNone/>
            </a:pPr>
            <a:r>
              <a:rPr lang="en-US" sz="2187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Funcionamento</a:t>
            </a:r>
            <a:r>
              <a:rPr lang="en-US" sz="2187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do Job</a:t>
            </a:r>
            <a:endParaRPr sz="2187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40"/>
          <p:cNvSpPr/>
          <p:nvPr/>
        </p:nvSpPr>
        <p:spPr>
          <a:xfrm>
            <a:off x="5458361" y="4025588"/>
            <a:ext cx="3713678" cy="119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execução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um Job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pode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ser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acionada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tempo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50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eventos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outros Jobs 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transformações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40"/>
          <p:cNvSpPr/>
          <p:nvPr/>
        </p:nvSpPr>
        <p:spPr>
          <a:xfrm>
            <a:off x="9624060" y="3321487"/>
            <a:ext cx="4173260" cy="2641997"/>
          </a:xfrm>
          <a:prstGeom prst="roundRect">
            <a:avLst>
              <a:gd name="adj" fmla="val 2077"/>
            </a:avLst>
          </a:prstGeom>
          <a:solidFill>
            <a:srgbClr val="E0D7F4"/>
          </a:solidFill>
          <a:ln w="9525" cap="flat" cmpd="sng">
            <a:solidFill>
              <a:srgbClr val="C1AF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0"/>
          <p:cNvSpPr/>
          <p:nvPr/>
        </p:nvSpPr>
        <p:spPr>
          <a:xfrm>
            <a:off x="9853850" y="3551277"/>
            <a:ext cx="3176349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Arial"/>
              <a:buNone/>
            </a:pPr>
            <a:r>
              <a:rPr lang="en-US" sz="2187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Importância</a:t>
            </a:r>
            <a:r>
              <a:rPr lang="en-US" sz="2187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do Job</a:t>
            </a:r>
            <a:endParaRPr sz="2187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40"/>
          <p:cNvSpPr/>
          <p:nvPr/>
        </p:nvSpPr>
        <p:spPr>
          <a:xfrm>
            <a:off x="9624060" y="4025588"/>
            <a:ext cx="3935849" cy="159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 Job é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importante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garantir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que as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transformações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dados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sejam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feitas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corretamente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um tempo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apropriado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4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 w="9525" cap="flat" cmpd="sng">
            <a:solidFill>
              <a:srgbClr val="E5E0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2" name="Google Shape;732;p41"/>
          <p:cNvSpPr/>
          <p:nvPr/>
        </p:nvSpPr>
        <p:spPr>
          <a:xfrm>
            <a:off x="833199" y="1007031"/>
            <a:ext cx="10792744" cy="72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591CE6"/>
              </a:buClr>
              <a:buSzPts val="4374"/>
              <a:buFont typeface="Arial"/>
              <a:buNone/>
            </a:pPr>
            <a:r>
              <a:rPr lang="en-US" sz="4374" b="1" i="0" u="none" strike="noStrike" cap="none" dirty="0" err="1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Diferença</a:t>
            </a:r>
            <a:r>
              <a:rPr lang="en-US" sz="4374" b="1" i="0" u="none" strike="noStrike" cap="none" dirty="0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 entre </a:t>
            </a:r>
            <a:r>
              <a:rPr lang="en-US" sz="4374" b="1" i="0" u="none" strike="noStrike" cap="none" dirty="0" err="1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Transformação</a:t>
            </a:r>
            <a:r>
              <a:rPr lang="en-US" sz="4374" b="1" i="0" u="none" strike="noStrike" cap="none" dirty="0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 e Job</a:t>
            </a:r>
            <a:endParaRPr sz="4374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41"/>
          <p:cNvSpPr/>
          <p:nvPr/>
        </p:nvSpPr>
        <p:spPr>
          <a:xfrm>
            <a:off x="2907625" y="5839658"/>
            <a:ext cx="2221944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591CE6"/>
              </a:buClr>
              <a:buSzPts val="2187"/>
              <a:buFont typeface="Arial"/>
              <a:buNone/>
            </a:pPr>
            <a:r>
              <a:rPr lang="en-US" sz="2187" b="1" i="0" u="none" strike="noStrike" cap="none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Transformação</a:t>
            </a:r>
            <a:endParaRPr sz="218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41"/>
          <p:cNvSpPr/>
          <p:nvPr/>
        </p:nvSpPr>
        <p:spPr>
          <a:xfrm>
            <a:off x="833199" y="6422827"/>
            <a:ext cx="6370915" cy="7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Transforma um conjunto de dados por meio da aplicação de diversas regras de negócio ou lógicas.</a:t>
            </a:r>
            <a:endParaRPr sz="17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41"/>
          <p:cNvSpPr/>
          <p:nvPr/>
        </p:nvSpPr>
        <p:spPr>
          <a:xfrm>
            <a:off x="9500711" y="5839658"/>
            <a:ext cx="2221944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591CE6"/>
              </a:buClr>
              <a:buSzPts val="2187"/>
              <a:buFont typeface="Arial"/>
              <a:buNone/>
            </a:pPr>
            <a:r>
              <a:rPr lang="en-US" sz="2187" b="1" i="0" u="none" strike="noStrike" cap="none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Job</a:t>
            </a:r>
            <a:endParaRPr sz="218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41"/>
          <p:cNvSpPr/>
          <p:nvPr/>
        </p:nvSpPr>
        <p:spPr>
          <a:xfrm>
            <a:off x="7426285" y="6422827"/>
            <a:ext cx="6370915" cy="7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Coordena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transformações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dados 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pode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ser </a:t>
            </a:r>
            <a:r>
              <a:rPr lang="en-US" sz="1750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programado</a:t>
            </a:r>
            <a:r>
              <a:rPr lang="en-US" sz="1750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para ser </a:t>
            </a:r>
            <a:r>
              <a:rPr lang="en-US" sz="1750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executado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horários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específicos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7" name="Google Shape;737;p41" descr="Pentaho PDI - Not setting constant - Stack Overflo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0645" y="2321014"/>
            <a:ext cx="5183949" cy="273948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738" name="Google Shape;738;p41" descr="Automatizando execução do ETL no Pentaho | iMaster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13218" y="2500131"/>
            <a:ext cx="3971925" cy="238125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 w="9525" cap="flat" cmpd="sng">
            <a:solidFill>
              <a:srgbClr val="E5E0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2"/>
          <p:cNvSpPr/>
          <p:nvPr/>
        </p:nvSpPr>
        <p:spPr>
          <a:xfrm>
            <a:off x="833199" y="1705094"/>
            <a:ext cx="12964001" cy="144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591CE6"/>
              </a:buClr>
              <a:buSzPts val="4374"/>
              <a:buFont typeface="Arial"/>
              <a:buNone/>
            </a:pPr>
            <a:r>
              <a:rPr lang="en-US" sz="4374" b="1" i="0" u="none" strike="noStrike" cap="none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Exportando dados de um arquivo Excel para um banco de dados PostgreSQL</a:t>
            </a:r>
            <a:endParaRPr sz="437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42"/>
          <p:cNvSpPr/>
          <p:nvPr/>
        </p:nvSpPr>
        <p:spPr>
          <a:xfrm>
            <a:off x="833199" y="3482578"/>
            <a:ext cx="4173260" cy="3041809"/>
          </a:xfrm>
          <a:prstGeom prst="roundRect">
            <a:avLst>
              <a:gd name="adj" fmla="val 1804"/>
            </a:avLst>
          </a:prstGeom>
          <a:solidFill>
            <a:srgbClr val="E0D7F4"/>
          </a:solidFill>
          <a:ln w="9525" cap="flat" cmpd="sng">
            <a:solidFill>
              <a:srgbClr val="C1AF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2"/>
          <p:cNvSpPr/>
          <p:nvPr/>
        </p:nvSpPr>
        <p:spPr>
          <a:xfrm>
            <a:off x="1062990" y="3712369"/>
            <a:ext cx="3713678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Arial"/>
              <a:buNone/>
            </a:pPr>
            <a:r>
              <a:rPr lang="en-US" sz="2187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Passos para </a:t>
            </a:r>
            <a:r>
              <a:rPr lang="en-US" sz="2187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exportação</a:t>
            </a:r>
            <a:endParaRPr sz="2187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42"/>
          <p:cNvSpPr/>
          <p:nvPr/>
        </p:nvSpPr>
        <p:spPr>
          <a:xfrm>
            <a:off x="1062990" y="4073367"/>
            <a:ext cx="3713678" cy="199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Criar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conexão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com o banco de dados,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selecionar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arquivo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Excel de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origem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e,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seguida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mapear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colunas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origem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42"/>
          <p:cNvSpPr/>
          <p:nvPr/>
        </p:nvSpPr>
        <p:spPr>
          <a:xfrm>
            <a:off x="5228630" y="3482578"/>
            <a:ext cx="4173260" cy="3041809"/>
          </a:xfrm>
          <a:prstGeom prst="roundRect">
            <a:avLst>
              <a:gd name="adj" fmla="val 1804"/>
            </a:avLst>
          </a:prstGeom>
          <a:solidFill>
            <a:srgbClr val="E0D7F4"/>
          </a:solidFill>
          <a:ln w="9525" cap="flat" cmpd="sng">
            <a:solidFill>
              <a:srgbClr val="C1AF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2"/>
          <p:cNvSpPr/>
          <p:nvPr/>
        </p:nvSpPr>
        <p:spPr>
          <a:xfrm>
            <a:off x="5458419" y="3712369"/>
            <a:ext cx="2890923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Arial"/>
              <a:buNone/>
            </a:pPr>
            <a:r>
              <a:rPr lang="en-US" sz="2187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Dados de </a:t>
            </a:r>
            <a:r>
              <a:rPr lang="en-US" sz="2187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origem</a:t>
            </a:r>
            <a:endParaRPr sz="2187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42"/>
          <p:cNvSpPr/>
          <p:nvPr/>
        </p:nvSpPr>
        <p:spPr>
          <a:xfrm>
            <a:off x="5458419" y="4047275"/>
            <a:ext cx="3713678" cy="159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Todos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dados de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origem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precisam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estar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formato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tabular para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serem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colocados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um banco de dados.</a:t>
            </a:r>
            <a:endParaRPr sz="17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42"/>
          <p:cNvSpPr/>
          <p:nvPr/>
        </p:nvSpPr>
        <p:spPr>
          <a:xfrm>
            <a:off x="9624060" y="3482578"/>
            <a:ext cx="4173260" cy="3041809"/>
          </a:xfrm>
          <a:prstGeom prst="roundRect">
            <a:avLst>
              <a:gd name="adj" fmla="val 1804"/>
            </a:avLst>
          </a:prstGeom>
          <a:solidFill>
            <a:srgbClr val="E0D7F4"/>
          </a:solidFill>
          <a:ln w="9525" cap="flat" cmpd="sng">
            <a:solidFill>
              <a:srgbClr val="C1AF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2"/>
          <p:cNvSpPr/>
          <p:nvPr/>
        </p:nvSpPr>
        <p:spPr>
          <a:xfrm>
            <a:off x="9853851" y="3712369"/>
            <a:ext cx="2925978" cy="36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Arial"/>
              <a:buNone/>
            </a:pPr>
            <a:r>
              <a:rPr lang="en-US" sz="2187" b="1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Dados de </a:t>
            </a:r>
            <a:r>
              <a:rPr lang="en-US" sz="2187" b="1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187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42"/>
          <p:cNvSpPr/>
          <p:nvPr/>
        </p:nvSpPr>
        <p:spPr>
          <a:xfrm>
            <a:off x="9853851" y="4047275"/>
            <a:ext cx="3951088" cy="199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Após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conexão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com o banco de dados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estabelecida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dados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podem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ser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exportados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tempo real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programados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serem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exportados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periodicamente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 w="9525" cap="flat" cmpd="sng">
            <a:solidFill>
              <a:srgbClr val="E5E0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3"/>
          <p:cNvSpPr/>
          <p:nvPr/>
        </p:nvSpPr>
        <p:spPr>
          <a:xfrm>
            <a:off x="833199" y="893683"/>
            <a:ext cx="12964001" cy="144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591CE6"/>
              </a:buClr>
              <a:buSzPts val="4374"/>
              <a:buFont typeface="Arial"/>
              <a:buNone/>
            </a:pPr>
            <a:r>
              <a:rPr lang="en-US" sz="4374" b="1" i="0" u="none" strike="noStrike" cap="none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Principais Benefícios da Utilização do Pentaho Data Integration</a:t>
            </a:r>
            <a:endParaRPr sz="437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43"/>
          <p:cNvSpPr/>
          <p:nvPr/>
        </p:nvSpPr>
        <p:spPr>
          <a:xfrm>
            <a:off x="833199" y="3004423"/>
            <a:ext cx="3959543" cy="86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30"/>
              </a:lnSpc>
              <a:spcBef>
                <a:spcPts val="0"/>
              </a:spcBef>
              <a:spcAft>
                <a:spcPts val="0"/>
              </a:spcAft>
              <a:buClr>
                <a:srgbClr val="591CE6"/>
              </a:buClr>
              <a:buSzPts val="2624"/>
              <a:buFont typeface="Arial"/>
              <a:buNone/>
            </a:pPr>
            <a:r>
              <a:rPr lang="en-US" sz="2624" b="1" i="0" u="none" strike="noStrike" cap="none" dirty="0" err="1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Garantia</a:t>
            </a:r>
            <a:r>
              <a:rPr lang="en-US" sz="2624" b="1" i="0" u="none" strike="noStrike" cap="none" dirty="0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 de Dados </a:t>
            </a:r>
            <a:r>
              <a:rPr lang="en-US" sz="2624" b="1" i="0" u="none" strike="noStrike" cap="none" dirty="0" err="1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Precisos</a:t>
            </a:r>
            <a:endParaRPr sz="2624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43"/>
          <p:cNvSpPr/>
          <p:nvPr/>
        </p:nvSpPr>
        <p:spPr>
          <a:xfrm>
            <a:off x="1188601" y="4203978"/>
            <a:ext cx="3604141" cy="7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Char char="•"/>
            </a:pPr>
            <a:r>
              <a:rPr lang="en-US" sz="1750" b="0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Transformação confiável e segura dos dados</a:t>
            </a:r>
            <a:endParaRPr sz="17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43"/>
          <p:cNvSpPr/>
          <p:nvPr/>
        </p:nvSpPr>
        <p:spPr>
          <a:xfrm>
            <a:off x="1188601" y="5114687"/>
            <a:ext cx="3604141" cy="7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Char char="•"/>
            </a:pP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Padronização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dos dados para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garantir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qualidade</a:t>
            </a:r>
            <a:endParaRPr sz="17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43"/>
          <p:cNvSpPr/>
          <p:nvPr/>
        </p:nvSpPr>
        <p:spPr>
          <a:xfrm>
            <a:off x="1188601" y="6025396"/>
            <a:ext cx="3604141" cy="119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Char char="•"/>
            </a:pP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Automação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etapas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processo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ETL,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evitando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possíveis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erros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humanos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43"/>
          <p:cNvSpPr/>
          <p:nvPr/>
        </p:nvSpPr>
        <p:spPr>
          <a:xfrm>
            <a:off x="5342334" y="3004423"/>
            <a:ext cx="3959543" cy="86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30"/>
              </a:lnSpc>
              <a:spcBef>
                <a:spcPts val="0"/>
              </a:spcBef>
              <a:spcAft>
                <a:spcPts val="0"/>
              </a:spcAft>
              <a:buClr>
                <a:srgbClr val="591CE6"/>
              </a:buClr>
              <a:buSzPts val="2624"/>
              <a:buFont typeface="Arial"/>
              <a:buNone/>
            </a:pPr>
            <a:r>
              <a:rPr lang="en-US" sz="2624" b="1" i="0" u="none" strike="noStrike" cap="none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Fluxos de Trabalho Eficientes</a:t>
            </a:r>
            <a:endParaRPr sz="262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43"/>
          <p:cNvSpPr/>
          <p:nvPr/>
        </p:nvSpPr>
        <p:spPr>
          <a:xfrm>
            <a:off x="5697736" y="4203978"/>
            <a:ext cx="3959543" cy="39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Char char="•"/>
            </a:pP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Aceleração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processo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ETL</a:t>
            </a:r>
            <a:endParaRPr sz="17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43"/>
          <p:cNvSpPr/>
          <p:nvPr/>
        </p:nvSpPr>
        <p:spPr>
          <a:xfrm>
            <a:off x="5697736" y="4714875"/>
            <a:ext cx="3816378" cy="7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Char char="•"/>
            </a:pP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Uso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técnicas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otimização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desempenho</a:t>
            </a:r>
            <a:endParaRPr sz="17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43"/>
          <p:cNvSpPr/>
          <p:nvPr/>
        </p:nvSpPr>
        <p:spPr>
          <a:xfrm>
            <a:off x="5697736" y="5625584"/>
            <a:ext cx="3816378" cy="119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Char char="•"/>
            </a:pP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Utilização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recursos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e ferramentas para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maximização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da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produtividade</a:t>
            </a:r>
            <a:endParaRPr sz="17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43"/>
          <p:cNvSpPr/>
          <p:nvPr/>
        </p:nvSpPr>
        <p:spPr>
          <a:xfrm>
            <a:off x="9851469" y="3004423"/>
            <a:ext cx="3604141" cy="43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30"/>
              </a:lnSpc>
              <a:spcBef>
                <a:spcPts val="0"/>
              </a:spcBef>
              <a:spcAft>
                <a:spcPts val="0"/>
              </a:spcAft>
              <a:buClr>
                <a:srgbClr val="591CE6"/>
              </a:buClr>
              <a:buSzPts val="2624"/>
              <a:buFont typeface="Arial"/>
              <a:buNone/>
            </a:pPr>
            <a:r>
              <a:rPr lang="en-US" sz="2624" b="1" i="0" u="none" strike="noStrike" cap="none" dirty="0" err="1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Redução</a:t>
            </a:r>
            <a:r>
              <a:rPr lang="en-US" sz="2624" b="1" i="0" u="none" strike="noStrike" cap="none" dirty="0">
                <a:solidFill>
                  <a:srgbClr val="591CE6"/>
                </a:solidFill>
                <a:latin typeface="Arial"/>
                <a:ea typeface="Arial"/>
                <a:cs typeface="Arial"/>
                <a:sym typeface="Arial"/>
              </a:rPr>
              <a:t> dos Custos</a:t>
            </a:r>
            <a:endParaRPr sz="2624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43"/>
          <p:cNvSpPr/>
          <p:nvPr/>
        </p:nvSpPr>
        <p:spPr>
          <a:xfrm>
            <a:off x="10206871" y="3770828"/>
            <a:ext cx="3959543" cy="119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Char char="•"/>
            </a:pP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Eliminação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customização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código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carro-chefe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para a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conexão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 dados</a:t>
            </a:r>
            <a:endParaRPr sz="17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43"/>
          <p:cNvSpPr/>
          <p:nvPr/>
        </p:nvSpPr>
        <p:spPr>
          <a:xfrm>
            <a:off x="10206871" y="5081349"/>
            <a:ext cx="3604141" cy="39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Char char="•"/>
            </a:pP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Maior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produtividade</a:t>
            </a:r>
            <a:endParaRPr sz="17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43"/>
          <p:cNvSpPr/>
          <p:nvPr/>
        </p:nvSpPr>
        <p:spPr>
          <a:xfrm>
            <a:off x="10206871" y="5592247"/>
            <a:ext cx="3604141" cy="7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Char char="•"/>
            </a:pPr>
            <a:r>
              <a:rPr lang="en-US" sz="1750" b="0" i="0" u="none" strike="noStrike" cap="non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Redução significativa do tempo de desenvolvimento do ETL</a:t>
            </a:r>
            <a:endParaRPr sz="17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4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4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4"/>
          <p:cNvSpPr/>
          <p:nvPr/>
        </p:nvSpPr>
        <p:spPr>
          <a:xfrm>
            <a:off x="4002949" y="3388961"/>
            <a:ext cx="6624501" cy="81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Instalação do Pentaho</a:t>
            </a:r>
            <a:endParaRPr sz="5400" b="1" i="0" u="none" strike="noStrike" cap="none">
              <a:solidFill>
                <a:srgbClr val="E6ED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4" name="Google Shape;784;p44" descr="Como instalar Pentaho Community 7.0 en Windows (forma simple) | by Luis  Miguel Leon Valenzuela | Mediu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32028" y="7116247"/>
            <a:ext cx="3156967" cy="807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4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4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5"/>
          <p:cNvSpPr/>
          <p:nvPr/>
        </p:nvSpPr>
        <p:spPr>
          <a:xfrm>
            <a:off x="3066778" y="3377514"/>
            <a:ext cx="6624501" cy="81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5400"/>
              <a:buFont typeface="Arial"/>
              <a:buNone/>
            </a:pPr>
            <a:r>
              <a:rPr lang="en-US" sz="5400" b="1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Primeiros passos</a:t>
            </a:r>
            <a:r>
              <a:rPr lang="en-US" sz="5400" b="1" i="0" u="none" strike="noStrike" cap="none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400" b="1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5400" b="1" i="0" u="none" strike="noStrike" cap="none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o Pentaho</a:t>
            </a:r>
            <a:endParaRPr sz="5400" b="1" i="0" u="none" strike="noStrike" cap="none">
              <a:solidFill>
                <a:srgbClr val="E6ED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3" name="Google Shape;793;p45" descr="Como instalar Pentaho Community 7.0 en Windows (forma simple) | by Luis  Miguel Leon Valenzuela | Mediu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32028" y="7116247"/>
            <a:ext cx="3156967" cy="807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2579914" y="3392652"/>
            <a:ext cx="8671016" cy="34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 </a:t>
            </a:r>
            <a:r>
              <a:rPr kumimoji="0" lang="en-US" sz="5400" b="1" i="0" u="none" strike="noStrike" kern="0" cap="none" spc="0" normalizeH="0" baseline="0" noProof="0" dirty="0" err="1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Odisseia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da </a:t>
            </a:r>
            <a:r>
              <a:rPr kumimoji="0" lang="en-US" sz="5400" b="1" i="0" u="none" strike="noStrike" kern="0" cap="none" spc="0" normalizeH="0" baseline="0" noProof="0" dirty="0" err="1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Empresa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Z </a:t>
            </a:r>
            <a:r>
              <a:rPr kumimoji="0" lang="en-US" sz="5400" b="1" i="0" u="none" strike="noStrike" kern="0" cap="none" spc="0" normalizeH="0" baseline="0" noProof="0" dirty="0" err="1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em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5400" b="1" i="0" u="none" strike="noStrike" kern="0" cap="none" spc="0" normalizeH="0" baseline="0" noProof="0" dirty="0" err="1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busca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kumimoji="0" lang="en-US" sz="5400" b="1" i="0" u="none" strike="noStrike" kern="0" cap="none" spc="0" normalizeH="0" baseline="0" noProof="0" dirty="0" err="1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Análises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5400" b="1" i="0" u="none" strike="noStrike" kern="0" cap="none" spc="0" normalizeH="0" baseline="0" noProof="0" dirty="0" err="1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Otimizadas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0" name="Google Shape;200;p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26686" y="5704581"/>
            <a:ext cx="2245178" cy="2253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93;p45" descr="Como instalar Pentaho Community 7.0 en Windows (forma simple) | by Luis  Miguel Leon Valenzuela | Medium">
            <a:extLst>
              <a:ext uri="{FF2B5EF4-FFF2-40B4-BE49-F238E27FC236}">
                <a16:creationId xmlns:a16="http://schemas.microsoft.com/office/drawing/2014/main" id="{4A9FDA8A-DE0D-88E6-C02A-7BA73015E71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50930" y="388875"/>
            <a:ext cx="3156967" cy="80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F766AC6-CA54-779E-89FC-A4176234D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503" y="84075"/>
            <a:ext cx="6107744" cy="246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812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7"/>
          <p:cNvSpPr/>
          <p:nvPr/>
        </p:nvSpPr>
        <p:spPr>
          <a:xfrm>
            <a:off x="2579914" y="3392652"/>
            <a:ext cx="8671016" cy="34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933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5"/>
          <p:cNvGraphicFramePr/>
          <p:nvPr/>
        </p:nvGraphicFramePr>
        <p:xfrm>
          <a:off x="1387910" y="2643911"/>
          <a:ext cx="9347175" cy="1170400"/>
        </p:xfrm>
        <a:graphic>
          <a:graphicData uri="http://schemas.openxmlformats.org/drawingml/2006/table">
            <a:tbl>
              <a:tblPr>
                <a:noFill/>
                <a:tableStyleId>{840EAD22-4018-4ACE-AD8C-0165EECA162F}</a:tableStyleId>
              </a:tblPr>
              <a:tblGrid>
                <a:gridCol w="489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600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/>
                        <a:t>Unidade 03 – Python para Análise de Dados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200" marR="12200" marT="122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/>
                        <a:t>1 – Iniciando com Python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200" marR="12200" marT="122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/>
                        <a:t>2 – Manipulação de Dados com Python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200" marR="12200" marT="122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/>
                        <a:t>3 – Pandas para Análise de Dados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200" marR="12200" marT="122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/>
                        <a:t>4 – Gráficos com Python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200" marR="12200" marT="122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5" name="Google Shape;185;p5"/>
          <p:cNvSpPr txBox="1"/>
          <p:nvPr/>
        </p:nvSpPr>
        <p:spPr>
          <a:xfrm>
            <a:off x="313508" y="232229"/>
            <a:ext cx="8851655" cy="7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73100" rIns="146275" bIns="731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4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 o curso (Unidades e Módulos)</a:t>
            </a:r>
            <a:endParaRPr sz="22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7"/>
          <p:cNvSpPr/>
          <p:nvPr/>
        </p:nvSpPr>
        <p:spPr>
          <a:xfrm>
            <a:off x="2579914" y="3392652"/>
            <a:ext cx="8671016" cy="34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 err="1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Locação</a:t>
            </a:r>
            <a:r>
              <a:rPr lang="en-US" sz="5400" b="1" i="0" u="none" strike="noStrike" cap="none" dirty="0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400" b="1" i="0" u="none" strike="noStrike" cap="none" dirty="0" err="1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Veículos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6839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7"/>
          <p:cNvSpPr/>
          <p:nvPr/>
        </p:nvSpPr>
        <p:spPr>
          <a:xfrm>
            <a:off x="2579914" y="3392652"/>
            <a:ext cx="8671016" cy="34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ERP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12B7BDF-2D72-1473-468D-8B70463F8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4358" y="3084133"/>
            <a:ext cx="2004469" cy="2061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29782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6"/>
          <p:cNvSpPr/>
          <p:nvPr/>
        </p:nvSpPr>
        <p:spPr>
          <a:xfrm>
            <a:off x="5142658" y="1158520"/>
            <a:ext cx="4345083" cy="11079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0" b="1" dirty="0" err="1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rPr>
              <a:t>Obrigado</a:t>
            </a:r>
            <a:r>
              <a:rPr lang="en-US" sz="6480" b="1" dirty="0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rPr>
              <a:t>!</a:t>
            </a:r>
            <a:endParaRPr dirty="0"/>
          </a:p>
        </p:txBody>
      </p:sp>
      <p:pic>
        <p:nvPicPr>
          <p:cNvPr id="800" name="Google Shape;800;p46" descr="Shape&#10;&#10;Description automatically generated with low confidenc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8882" y="2888060"/>
            <a:ext cx="3212636" cy="3212636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46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6"/>
          <p:cNvGraphicFramePr/>
          <p:nvPr/>
        </p:nvGraphicFramePr>
        <p:xfrm>
          <a:off x="1245061" y="2877359"/>
          <a:ext cx="9347175" cy="877800"/>
        </p:xfrm>
        <a:graphic>
          <a:graphicData uri="http://schemas.openxmlformats.org/drawingml/2006/table">
            <a:tbl>
              <a:tblPr>
                <a:noFill/>
                <a:tableStyleId>{840EAD22-4018-4ACE-AD8C-0165EECA162F}</a:tableStyleId>
              </a:tblPr>
              <a:tblGrid>
                <a:gridCol w="489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/>
                        <a:t>Unidade 04 – Power BI Desktop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200" marR="12200" marT="122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/>
                        <a:t>1 – Conhecendo o Power BI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200" marR="12200" marT="122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/>
                        <a:t>2 – Modelagem, Relacionamentos e DAX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200" marR="12200" marT="122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/>
                        <a:t>3 – Visualização de Dados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200" marR="12200" marT="122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1" name="Google Shape;191;p6"/>
          <p:cNvSpPr txBox="1"/>
          <p:nvPr/>
        </p:nvSpPr>
        <p:spPr>
          <a:xfrm>
            <a:off x="313508" y="232229"/>
            <a:ext cx="8851655" cy="7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73100" rIns="146275" bIns="731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4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 o curso (Unidades e Módulos)</a:t>
            </a:r>
            <a:endParaRPr sz="22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7"/>
          <p:cNvSpPr/>
          <p:nvPr/>
        </p:nvSpPr>
        <p:spPr>
          <a:xfrm>
            <a:off x="2579914" y="3392652"/>
            <a:ext cx="8671016" cy="34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5400" b="1" i="0" u="none" strike="noStrike" cap="none" dirty="0" err="1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Odisseia</a:t>
            </a:r>
            <a:r>
              <a:rPr lang="en-US" sz="5400" b="1" i="0" u="none" strike="noStrike" cap="none" dirty="0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 da </a:t>
            </a:r>
            <a:r>
              <a:rPr lang="en-US" sz="5400" b="1" i="0" u="none" strike="noStrike" cap="none" dirty="0" err="1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Empresa</a:t>
            </a:r>
            <a:r>
              <a:rPr lang="en-US" sz="5400" b="1" i="0" u="none" strike="noStrike" cap="none" dirty="0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 Z </a:t>
            </a:r>
            <a:r>
              <a:rPr lang="en-US" sz="5400" b="1" i="0" u="none" strike="noStrike" cap="none" dirty="0" err="1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5400" b="1" i="0" u="none" strike="noStrike" cap="none" dirty="0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400" b="1" i="0" u="none" strike="noStrike" cap="none" dirty="0" err="1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busca</a:t>
            </a:r>
            <a:r>
              <a:rPr lang="en-US" sz="5400" b="1" i="0" u="none" strike="noStrike" cap="none" dirty="0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5400" b="1" i="0" u="none" strike="noStrike" cap="none" dirty="0" err="1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Análises</a:t>
            </a:r>
            <a:r>
              <a:rPr lang="en-US" sz="5400" b="1" i="0" u="none" strike="noStrike" cap="none" dirty="0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400" b="1" i="0" u="none" strike="noStrike" cap="none" dirty="0" err="1">
                <a:solidFill>
                  <a:srgbClr val="E6EDF3"/>
                </a:solidFill>
                <a:latin typeface="Arial"/>
                <a:ea typeface="Arial"/>
                <a:cs typeface="Arial"/>
                <a:sym typeface="Arial"/>
              </a:rPr>
              <a:t>Otimizadas</a:t>
            </a:r>
            <a:endParaRPr dirty="0"/>
          </a:p>
        </p:txBody>
      </p:sp>
      <p:pic>
        <p:nvPicPr>
          <p:cNvPr id="200" name="Google Shape;200;p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26686" y="5704581"/>
            <a:ext cx="2245178" cy="2253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8" descr="Text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5538" y="4607156"/>
            <a:ext cx="2212709" cy="322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8" descr="Text&#10;&#10;Description automatically generated with medium confidence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5211" y="1239851"/>
            <a:ext cx="2247590" cy="323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" descr="A picture containing polygon&#10;&#10;Description automatically generated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97836" y="1231490"/>
            <a:ext cx="2528112" cy="323067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8"/>
          <p:cNvSpPr txBox="1"/>
          <p:nvPr/>
        </p:nvSpPr>
        <p:spPr>
          <a:xfrm>
            <a:off x="5974601" y="85323"/>
            <a:ext cx="2681198" cy="7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</a:pPr>
            <a:r>
              <a:rPr lang="en-US" sz="7200" b="1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Livros</a:t>
            </a:r>
            <a:endParaRPr/>
          </a:p>
        </p:txBody>
      </p:sp>
      <p:pic>
        <p:nvPicPr>
          <p:cNvPr id="210" name="Google Shape;210;p8" descr="Diagrama&#10;&#10;Descrição gerada automaticamente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251960" y="4609327"/>
            <a:ext cx="2113352" cy="3234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" descr="Pássaro com as asas abertas&#10;&#10;Descrição gerada automaticamente com confiança média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60347" y="1239851"/>
            <a:ext cx="2262454" cy="3234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8" descr="Esquilo com a boca aberta&#10;&#10;Descrição gerada automaticamente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800320" y="1248378"/>
            <a:ext cx="2356880" cy="3222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8" descr="Texto&#10;&#10;Descrição gerada automaticamente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5210" y="4607156"/>
            <a:ext cx="2248548" cy="32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8" descr="Diagrama&#10;&#10;Descrição gerada automaticamente">
            <a:hlinkClick r:id="rId17"/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845041" y="4607155"/>
            <a:ext cx="2267436" cy="3222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8" descr="Texto&#10;&#10;Descrição gerada automaticamente">
            <a:hlinkClick r:id="rId19"/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120983" y="1231490"/>
            <a:ext cx="2244329" cy="322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8" descr="Imagem em preto e branco com texto preto sobre fundo branco&#10;&#10;Descrição gerada automaticamente com confiança média">
            <a:hlinkClick r:id="rId21"/>
          </p:cNvPr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2234718" y="1248377"/>
            <a:ext cx="2269324" cy="3205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" descr="Texto&#10;&#10;Descrição gerada automaticamente">
            <a:hlinkClick r:id="rId23"/>
          </p:cNvPr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460347" y="4607155"/>
            <a:ext cx="2285851" cy="3222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8" descr="Uma imagem contendo Diagrama&#10;&#10;Descrição gerada automaticamente">
            <a:hlinkClick r:id="rId25"/>
          </p:cNvPr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2255863" y="4615598"/>
            <a:ext cx="2248178" cy="320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4901"/>
            </a:srgbClr>
          </a:solidFill>
          <a:ln w="9525" cap="flat" cmpd="sng">
            <a:solidFill>
              <a:srgbClr val="FFFFFF">
                <a:alpha val="1568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6338530" y="1274207"/>
            <a:ext cx="7439739" cy="265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68"/>
              <a:buFont typeface="Barlow"/>
              <a:buNone/>
            </a:pPr>
            <a:r>
              <a:rPr lang="en-US" sz="5368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Descoberta de Conhecimento em Bancos de Dados (KDD)</a:t>
            </a:r>
            <a:endParaRPr sz="536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9"/>
          <p:cNvSpPr/>
          <p:nvPr/>
        </p:nvSpPr>
        <p:spPr>
          <a:xfrm>
            <a:off x="6338530" y="4480339"/>
            <a:ext cx="7439739" cy="204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004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89"/>
              <a:buFont typeface="Barlow"/>
              <a:buNone/>
            </a:pP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KDD - </a:t>
            </a:r>
            <a:r>
              <a:rPr lang="en-US" sz="1789" b="0" i="1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Knowledge Discovery in Databases 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(</a:t>
            </a:r>
            <a:r>
              <a:rPr lang="en-US" sz="1789" b="0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Descoberta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789" b="0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Conhecimento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789" b="0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em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789" b="0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Bancos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de Dados) é um </a:t>
            </a:r>
            <a:r>
              <a:rPr lang="en-US" sz="1789" b="0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processo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que </a:t>
            </a:r>
            <a:r>
              <a:rPr lang="en-US" sz="1789" b="0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envolve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789" b="1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seleção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789" b="1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pré-processamento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789" b="1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transformação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1789" b="0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mineração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de dados, </a:t>
            </a:r>
            <a:r>
              <a:rPr lang="en-US" sz="1789" b="0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avaliação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789" b="0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padrões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789" b="0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apresentação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789" b="0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resultados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1789" b="0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utilização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do </a:t>
            </a:r>
            <a:r>
              <a:rPr lang="en-US" sz="1789" b="0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conhecimento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. Essa </a:t>
            </a:r>
            <a:r>
              <a:rPr lang="en-US" sz="1789" b="0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técnica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789" b="0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ajuda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a </a:t>
            </a:r>
            <a:r>
              <a:rPr lang="en-US" sz="1789" b="0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extrair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789" b="0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informações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789" b="0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úteis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1789" b="0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valiosas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1789" b="0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grandes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789" b="0" i="0" u="none" strike="noStrike" cap="none" dirty="0" err="1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quantidades</a:t>
            </a:r>
            <a:r>
              <a:rPr lang="en-US" sz="1789" b="0" i="0" u="none" strike="noStrike" cap="none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 de dados.</a:t>
            </a:r>
            <a:endParaRPr sz="178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11348" y="7765826"/>
            <a:ext cx="348258" cy="348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2421</Words>
  <Application>Microsoft Office PowerPoint</Application>
  <PresentationFormat>Personalizar</PresentationFormat>
  <Paragraphs>320</Paragraphs>
  <Slides>53</Slides>
  <Notes>53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53</vt:i4>
      </vt:variant>
    </vt:vector>
  </HeadingPairs>
  <TitlesOfParts>
    <vt:vector size="66" baseType="lpstr">
      <vt:lpstr>Mulish</vt:lpstr>
      <vt:lpstr>Montserrat ExtraBold</vt:lpstr>
      <vt:lpstr>Trebuchet MS</vt:lpstr>
      <vt:lpstr>Montserrat</vt:lpstr>
      <vt:lpstr>Calibri</vt:lpstr>
      <vt:lpstr>Arial</vt:lpstr>
      <vt:lpstr>Barlow</vt:lpstr>
      <vt:lpstr>Corben</vt:lpstr>
      <vt:lpstr>Nobile</vt:lpstr>
      <vt:lpstr>1_Simple Light</vt:lpstr>
      <vt:lpstr>Simple Light</vt:lpstr>
      <vt:lpstr>Office Theme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PptxGenJS</dc:creator>
  <cp:lastModifiedBy>Antonio Alex de Souza</cp:lastModifiedBy>
  <cp:revision>7</cp:revision>
  <dcterms:created xsi:type="dcterms:W3CDTF">2023-06-25T19:10:18Z</dcterms:created>
  <dcterms:modified xsi:type="dcterms:W3CDTF">2023-08-15T21:31:31Z</dcterms:modified>
</cp:coreProperties>
</file>